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3.xml" ContentType="application/vnd.openxmlformats-officedocument.themeOverride+xml"/>
  <Override PartName="/ppt/notesSlides/notesSlide27.xml" ContentType="application/vnd.openxmlformats-officedocument.presentationml.notesSlide+xml"/>
  <Override PartName="/ppt/theme/themeOverride2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26.xml" ContentType="application/vnd.openxmlformats-officedocument.themeOverride+xml"/>
  <Override PartName="/ppt/notesSlides/notesSlide34.xml" ContentType="application/vnd.openxmlformats-officedocument.presentationml.notesSlide+xml"/>
  <Override PartName="/ppt/theme/themeOverride27.xml" ContentType="application/vnd.openxmlformats-officedocument.themeOverride+xml"/>
  <Override PartName="/ppt/notesSlides/notesSlide35.xml" ContentType="application/vnd.openxmlformats-officedocument.presentationml.notesSlide+xml"/>
  <Override PartName="/ppt/theme/themeOverride28.xml" ContentType="application/vnd.openxmlformats-officedocument.themeOverride+xml"/>
  <Override PartName="/ppt/notesSlides/notesSlide36.xml" ContentType="application/vnd.openxmlformats-officedocument.presentationml.notesSlide+xml"/>
  <Override PartName="/ppt/theme/themeOverride29.xml" ContentType="application/vnd.openxmlformats-officedocument.themeOverride+xml"/>
  <Override PartName="/ppt/notesSlides/notesSlide37.xml" ContentType="application/vnd.openxmlformats-officedocument.presentationml.notesSlide+xml"/>
  <Override PartName="/ppt/theme/themeOverride30.xml" ContentType="application/vnd.openxmlformats-officedocument.themeOverr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39" r:id="rId2"/>
    <p:sldMasterId id="2147483842" r:id="rId3"/>
    <p:sldMasterId id="2147483847" r:id="rId4"/>
    <p:sldMasterId id="2147483849" r:id="rId5"/>
  </p:sldMasterIdLst>
  <p:notesMasterIdLst>
    <p:notesMasterId r:id="rId45"/>
  </p:notesMasterIdLst>
  <p:handoutMasterIdLst>
    <p:handoutMasterId r:id="rId46"/>
  </p:handoutMasterIdLst>
  <p:sldIdLst>
    <p:sldId id="322" r:id="rId6"/>
    <p:sldId id="260" r:id="rId7"/>
    <p:sldId id="372" r:id="rId8"/>
    <p:sldId id="326" r:id="rId9"/>
    <p:sldId id="349" r:id="rId10"/>
    <p:sldId id="365" r:id="rId11"/>
    <p:sldId id="346" r:id="rId12"/>
    <p:sldId id="329" r:id="rId13"/>
    <p:sldId id="371" r:id="rId14"/>
    <p:sldId id="373" r:id="rId15"/>
    <p:sldId id="391" r:id="rId16"/>
    <p:sldId id="376" r:id="rId17"/>
    <p:sldId id="377" r:id="rId18"/>
    <p:sldId id="356" r:id="rId19"/>
    <p:sldId id="370" r:id="rId20"/>
    <p:sldId id="374" r:id="rId21"/>
    <p:sldId id="375" r:id="rId22"/>
    <p:sldId id="352" r:id="rId23"/>
    <p:sldId id="381" r:id="rId24"/>
    <p:sldId id="357" r:id="rId25"/>
    <p:sldId id="368" r:id="rId26"/>
    <p:sldId id="366" r:id="rId27"/>
    <p:sldId id="382" r:id="rId28"/>
    <p:sldId id="383" r:id="rId29"/>
    <p:sldId id="384" r:id="rId30"/>
    <p:sldId id="385" r:id="rId31"/>
    <p:sldId id="367" r:id="rId32"/>
    <p:sldId id="369" r:id="rId33"/>
    <p:sldId id="386" r:id="rId34"/>
    <p:sldId id="351" r:id="rId35"/>
    <p:sldId id="387" r:id="rId36"/>
    <p:sldId id="388" r:id="rId37"/>
    <p:sldId id="389" r:id="rId38"/>
    <p:sldId id="392" r:id="rId39"/>
    <p:sldId id="378" r:id="rId40"/>
    <p:sldId id="332" r:id="rId41"/>
    <p:sldId id="380" r:id="rId42"/>
    <p:sldId id="363" r:id="rId43"/>
    <p:sldId id="271" r:id="rId44"/>
  </p:sldIdLst>
  <p:sldSz cx="9144000" cy="6858000" type="screen4x3"/>
  <p:notesSz cx="9939338"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ley Currier" initials="SC" lastIdx="2" clrIdx="0"/>
  <p:cmAuthor id="2" name="Aida Cherkaoui" initials="AC" lastIdx="21" clrIdx="1"/>
  <p:cmAuthor id="3" name="Julie Gouin" initials="JG"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254"/>
    <a:srgbClr val="359973"/>
    <a:srgbClr val="F97334"/>
    <a:srgbClr val="EA5356"/>
    <a:srgbClr val="098B8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2" autoAdjust="0"/>
    <p:restoredTop sz="90569" autoAdjust="0"/>
  </p:normalViewPr>
  <p:slideViewPr>
    <p:cSldViewPr snapToGrid="0">
      <p:cViewPr varScale="1">
        <p:scale>
          <a:sx n="61" d="100"/>
          <a:sy n="61" d="100"/>
        </p:scale>
        <p:origin x="17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7046" cy="341463"/>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629993" y="0"/>
            <a:ext cx="4307046" cy="341463"/>
          </a:xfrm>
          <a:prstGeom prst="rect">
            <a:avLst/>
          </a:prstGeom>
        </p:spPr>
        <p:txBody>
          <a:bodyPr vert="horz" lIns="93324" tIns="46662" rIns="93324" bIns="46662" rtlCol="0"/>
          <a:lstStyle>
            <a:lvl1pPr algn="r">
              <a:defRPr sz="1200"/>
            </a:lvl1pPr>
          </a:lstStyle>
          <a:p>
            <a:fld id="{B5CC6A88-C745-4555-83FB-26176EBDF2B9}" type="datetimeFigureOut">
              <a:rPr lang="en-US" smtClean="0"/>
              <a:t>6/23/2019</a:t>
            </a:fld>
            <a:endParaRPr lang="en-US"/>
          </a:p>
        </p:txBody>
      </p:sp>
      <p:sp>
        <p:nvSpPr>
          <p:cNvPr id="4" name="Footer Placeholder 3"/>
          <p:cNvSpPr>
            <a:spLocks noGrp="1"/>
          </p:cNvSpPr>
          <p:nvPr>
            <p:ph type="ftr" sz="quarter" idx="2"/>
          </p:nvPr>
        </p:nvSpPr>
        <p:spPr>
          <a:xfrm>
            <a:off x="1" y="6464151"/>
            <a:ext cx="4307046" cy="341462"/>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629993" y="6464151"/>
            <a:ext cx="4307046" cy="341462"/>
          </a:xfrm>
          <a:prstGeom prst="rect">
            <a:avLst/>
          </a:prstGeom>
        </p:spPr>
        <p:txBody>
          <a:bodyPr vert="horz" lIns="93324" tIns="46662" rIns="93324" bIns="46662" rtlCol="0" anchor="b"/>
          <a:lstStyle>
            <a:lvl1pPr algn="r">
              <a:defRPr sz="1200"/>
            </a:lvl1pPr>
          </a:lstStyle>
          <a:p>
            <a:fld id="{E327528B-CB57-420A-92D6-80639472CF6A}" type="slidenum">
              <a:rPr lang="en-US" smtClean="0"/>
              <a:t>‹#›</a:t>
            </a:fld>
            <a:endParaRPr lang="en-US"/>
          </a:p>
        </p:txBody>
      </p:sp>
    </p:spTree>
    <p:extLst>
      <p:ext uri="{BB962C8B-B14F-4D97-AF65-F5344CB8AC3E}">
        <p14:creationId xmlns:p14="http://schemas.microsoft.com/office/powerpoint/2010/main" val="2725670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7046" cy="341463"/>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629993" y="0"/>
            <a:ext cx="4307046" cy="341463"/>
          </a:xfrm>
          <a:prstGeom prst="rect">
            <a:avLst/>
          </a:prstGeom>
        </p:spPr>
        <p:txBody>
          <a:bodyPr vert="horz" lIns="93324" tIns="46662" rIns="93324" bIns="46662" rtlCol="0"/>
          <a:lstStyle>
            <a:lvl1pPr algn="r">
              <a:defRPr sz="1200"/>
            </a:lvl1pPr>
          </a:lstStyle>
          <a:p>
            <a:fld id="{41602AF1-02B2-4B0A-B9F1-4F3AC190EF9F}" type="datetimeFigureOut">
              <a:rPr lang="en-US" smtClean="0"/>
              <a:t>6/23/2019</a:t>
            </a:fld>
            <a:endParaRPr lang="en-US"/>
          </a:p>
        </p:txBody>
      </p:sp>
      <p:sp>
        <p:nvSpPr>
          <p:cNvPr id="4" name="Slide Image Placeholder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93934" y="3275202"/>
            <a:ext cx="7951470" cy="2679710"/>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64151"/>
            <a:ext cx="4307046" cy="341462"/>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629993" y="6464151"/>
            <a:ext cx="4307046" cy="341462"/>
          </a:xfrm>
          <a:prstGeom prst="rect">
            <a:avLst/>
          </a:prstGeom>
        </p:spPr>
        <p:txBody>
          <a:bodyPr vert="horz" lIns="93324" tIns="46662" rIns="93324" bIns="46662" rtlCol="0" anchor="b"/>
          <a:lstStyle>
            <a:lvl1pPr algn="r">
              <a:defRPr sz="1200"/>
            </a:lvl1pPr>
          </a:lstStyle>
          <a:p>
            <a:fld id="{71F315D0-6BFF-45B7-8F1F-3C10BC9B7103}" type="slidenum">
              <a:rPr lang="en-US" smtClean="0"/>
              <a:t>‹#›</a:t>
            </a:fld>
            <a:endParaRPr lang="en-US"/>
          </a:p>
        </p:txBody>
      </p:sp>
    </p:spTree>
    <p:extLst>
      <p:ext uri="{BB962C8B-B14F-4D97-AF65-F5344CB8AC3E}">
        <p14:creationId xmlns:p14="http://schemas.microsoft.com/office/powerpoint/2010/main" val="15654058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8525" y="850900"/>
            <a:ext cx="3062288" cy="2297113"/>
          </a:xfrm>
        </p:spPr>
      </p:sp>
      <p:sp>
        <p:nvSpPr>
          <p:cNvPr id="3" name="Notes Placeholder 2"/>
          <p:cNvSpPr>
            <a:spLocks noGrp="1"/>
          </p:cNvSpPr>
          <p:nvPr>
            <p:ph type="body" idx="1"/>
          </p:nvPr>
        </p:nvSpPr>
        <p:spPr/>
        <p:txBody>
          <a:bodyPr/>
          <a:lstStyle/>
          <a:p>
            <a:r>
              <a:rPr lang="en-US" dirty="0"/>
              <a:t>https://pixabay.com/en/harvard-university-cambridge-205539</a:t>
            </a:r>
            <a:r>
              <a:rPr lang="en-US" baseline="0" dirty="0"/>
              <a:t> </a:t>
            </a:r>
            <a:endParaRPr lang="en-US" dirty="0"/>
          </a:p>
        </p:txBody>
      </p:sp>
      <p:sp>
        <p:nvSpPr>
          <p:cNvPr id="4" name="Slide Number Placeholder 3"/>
          <p:cNvSpPr>
            <a:spLocks noGrp="1"/>
          </p:cNvSpPr>
          <p:nvPr>
            <p:ph type="sldNum" sz="quarter" idx="10"/>
          </p:nvPr>
        </p:nvSpPr>
        <p:spPr/>
        <p:txBody>
          <a:bodyPr/>
          <a:lstStyle/>
          <a:p>
            <a:pPr defTabSz="933237">
              <a:defRPr/>
            </a:pPr>
            <a:fld id="{688E93E9-9075-4F38-9B7B-F54BB710A8E6}" type="slidenum">
              <a:rPr lang="en-US" sz="1800" kern="0">
                <a:solidFill>
                  <a:sysClr val="windowText" lastClr="000000"/>
                </a:solidFill>
                <a:latin typeface="Calibri"/>
              </a:rPr>
              <a:pPr defTabSz="933237">
                <a:defRPr/>
              </a:pPr>
              <a:t>1</a:t>
            </a:fld>
            <a:endParaRPr lang="en-US" sz="1800" kern="0">
              <a:solidFill>
                <a:sysClr val="windowText" lastClr="000000"/>
              </a:solidFill>
              <a:latin typeface="Calibri"/>
            </a:endParaRPr>
          </a:p>
        </p:txBody>
      </p:sp>
    </p:spTree>
    <p:extLst>
      <p:ext uri="{BB962C8B-B14F-4D97-AF65-F5344CB8AC3E}">
        <p14:creationId xmlns:p14="http://schemas.microsoft.com/office/powerpoint/2010/main" val="2395022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10</a:t>
            </a:fld>
            <a:endParaRPr lang="en-US"/>
          </a:p>
        </p:txBody>
      </p:sp>
    </p:spTree>
    <p:extLst>
      <p:ext uri="{BB962C8B-B14F-4D97-AF65-F5344CB8AC3E}">
        <p14:creationId xmlns:p14="http://schemas.microsoft.com/office/powerpoint/2010/main" val="258540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11</a:t>
            </a:fld>
            <a:endParaRPr lang="en-US"/>
          </a:p>
        </p:txBody>
      </p:sp>
    </p:spTree>
    <p:extLst>
      <p:ext uri="{BB962C8B-B14F-4D97-AF65-F5344CB8AC3E}">
        <p14:creationId xmlns:p14="http://schemas.microsoft.com/office/powerpoint/2010/main" val="317335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12</a:t>
            </a:fld>
            <a:endParaRPr lang="en-US"/>
          </a:p>
        </p:txBody>
      </p:sp>
    </p:spTree>
    <p:extLst>
      <p:ext uri="{BB962C8B-B14F-4D97-AF65-F5344CB8AC3E}">
        <p14:creationId xmlns:p14="http://schemas.microsoft.com/office/powerpoint/2010/main" val="168378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13</a:t>
            </a:fld>
            <a:endParaRPr lang="en-US"/>
          </a:p>
        </p:txBody>
      </p:sp>
    </p:spTree>
    <p:extLst>
      <p:ext uri="{BB962C8B-B14F-4D97-AF65-F5344CB8AC3E}">
        <p14:creationId xmlns:p14="http://schemas.microsoft.com/office/powerpoint/2010/main" val="206426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14</a:t>
            </a:fld>
            <a:endParaRPr lang="en-US"/>
          </a:p>
        </p:txBody>
      </p:sp>
    </p:spTree>
    <p:extLst>
      <p:ext uri="{BB962C8B-B14F-4D97-AF65-F5344CB8AC3E}">
        <p14:creationId xmlns:p14="http://schemas.microsoft.com/office/powerpoint/2010/main" val="76566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15</a:t>
            </a:fld>
            <a:endParaRPr lang="en-US"/>
          </a:p>
        </p:txBody>
      </p:sp>
    </p:spTree>
    <p:extLst>
      <p:ext uri="{BB962C8B-B14F-4D97-AF65-F5344CB8AC3E}">
        <p14:creationId xmlns:p14="http://schemas.microsoft.com/office/powerpoint/2010/main" val="164960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16</a:t>
            </a:fld>
            <a:endParaRPr lang="en-US"/>
          </a:p>
        </p:txBody>
      </p:sp>
    </p:spTree>
    <p:extLst>
      <p:ext uri="{BB962C8B-B14F-4D97-AF65-F5344CB8AC3E}">
        <p14:creationId xmlns:p14="http://schemas.microsoft.com/office/powerpoint/2010/main" val="156298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17</a:t>
            </a:fld>
            <a:endParaRPr lang="en-US"/>
          </a:p>
        </p:txBody>
      </p:sp>
    </p:spTree>
    <p:extLst>
      <p:ext uri="{BB962C8B-B14F-4D97-AF65-F5344CB8AC3E}">
        <p14:creationId xmlns:p14="http://schemas.microsoft.com/office/powerpoint/2010/main" val="228815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18</a:t>
            </a:fld>
            <a:endParaRPr lang="en-US"/>
          </a:p>
        </p:txBody>
      </p:sp>
    </p:spTree>
    <p:extLst>
      <p:ext uri="{BB962C8B-B14F-4D97-AF65-F5344CB8AC3E}">
        <p14:creationId xmlns:p14="http://schemas.microsoft.com/office/powerpoint/2010/main" val="283672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19</a:t>
            </a:fld>
            <a:endParaRPr lang="en-US"/>
          </a:p>
        </p:txBody>
      </p:sp>
    </p:spTree>
    <p:extLst>
      <p:ext uri="{BB962C8B-B14F-4D97-AF65-F5344CB8AC3E}">
        <p14:creationId xmlns:p14="http://schemas.microsoft.com/office/powerpoint/2010/main" val="332527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075AD99-B956-4205-A761-825A211FF0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FD80176-8BA2-4D21-98F7-7DD1D34694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196" name="Slide Number Placeholder 3">
            <a:extLst>
              <a:ext uri="{FF2B5EF4-FFF2-40B4-BE49-F238E27FC236}">
                <a16:creationId xmlns:a16="http://schemas.microsoft.com/office/drawing/2014/main" id="{B087C9F4-2268-4B42-8860-119F34378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B0FDF46-2A14-46B7-AEE2-15F005145E8D}"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296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20</a:t>
            </a:fld>
            <a:endParaRPr lang="en-US"/>
          </a:p>
        </p:txBody>
      </p:sp>
    </p:spTree>
    <p:extLst>
      <p:ext uri="{BB962C8B-B14F-4D97-AF65-F5344CB8AC3E}">
        <p14:creationId xmlns:p14="http://schemas.microsoft.com/office/powerpoint/2010/main" val="298156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8255" indent="-291636">
              <a:defRPr>
                <a:solidFill>
                  <a:schemeClr val="tx1"/>
                </a:solidFill>
                <a:latin typeface="Garamond" panose="02020404030301010803" pitchFamily="18" charset="0"/>
              </a:defRPr>
            </a:lvl2pPr>
            <a:lvl3pPr marL="1166546" indent="-233309">
              <a:defRPr>
                <a:solidFill>
                  <a:schemeClr val="tx1"/>
                </a:solidFill>
                <a:latin typeface="Garamond" panose="02020404030301010803" pitchFamily="18" charset="0"/>
              </a:defRPr>
            </a:lvl3pPr>
            <a:lvl4pPr marL="1633164" indent="-233309">
              <a:defRPr>
                <a:solidFill>
                  <a:schemeClr val="tx1"/>
                </a:solidFill>
                <a:latin typeface="Garamond" panose="02020404030301010803" pitchFamily="18" charset="0"/>
              </a:defRPr>
            </a:lvl4pPr>
            <a:lvl5pPr marL="2099782" indent="-233309">
              <a:defRPr>
                <a:solidFill>
                  <a:schemeClr val="tx1"/>
                </a:solidFill>
                <a:latin typeface="Garamond" panose="02020404030301010803" pitchFamily="18" charset="0"/>
              </a:defRPr>
            </a:lvl5pPr>
            <a:lvl6pPr marL="2566401" indent="-233309" eaLnBrk="0" fontAlgn="base" hangingPunct="0">
              <a:spcBef>
                <a:spcPct val="0"/>
              </a:spcBef>
              <a:spcAft>
                <a:spcPct val="0"/>
              </a:spcAft>
              <a:defRPr>
                <a:solidFill>
                  <a:schemeClr val="tx1"/>
                </a:solidFill>
                <a:latin typeface="Garamond" panose="02020404030301010803" pitchFamily="18" charset="0"/>
              </a:defRPr>
            </a:lvl6pPr>
            <a:lvl7pPr marL="3033019" indent="-233309" eaLnBrk="0" fontAlgn="base" hangingPunct="0">
              <a:spcBef>
                <a:spcPct val="0"/>
              </a:spcBef>
              <a:spcAft>
                <a:spcPct val="0"/>
              </a:spcAft>
              <a:defRPr>
                <a:solidFill>
                  <a:schemeClr val="tx1"/>
                </a:solidFill>
                <a:latin typeface="Garamond" panose="02020404030301010803" pitchFamily="18" charset="0"/>
              </a:defRPr>
            </a:lvl7pPr>
            <a:lvl8pPr marL="3499637" indent="-233309" eaLnBrk="0" fontAlgn="base" hangingPunct="0">
              <a:spcBef>
                <a:spcPct val="0"/>
              </a:spcBef>
              <a:spcAft>
                <a:spcPct val="0"/>
              </a:spcAft>
              <a:defRPr>
                <a:solidFill>
                  <a:schemeClr val="tx1"/>
                </a:solidFill>
                <a:latin typeface="Garamond" panose="02020404030301010803" pitchFamily="18" charset="0"/>
              </a:defRPr>
            </a:lvl8pPr>
            <a:lvl9pPr marL="3966256" indent="-233309" eaLnBrk="0" fontAlgn="base" hangingPunct="0">
              <a:spcBef>
                <a:spcPct val="0"/>
              </a:spcBef>
              <a:spcAft>
                <a:spcPct val="0"/>
              </a:spcAft>
              <a:defRPr>
                <a:solidFill>
                  <a:schemeClr val="tx1"/>
                </a:solidFill>
                <a:latin typeface="Garamond" panose="02020404030301010803" pitchFamily="18" charset="0"/>
              </a:defRPr>
            </a:lvl9pPr>
          </a:lstStyle>
          <a:p>
            <a:pPr defTabSz="933237">
              <a:defRPr/>
            </a:pPr>
            <a:fld id="{1A8650B8-B0C5-45EF-A52B-FB403D8CD171}" type="slidenum">
              <a:rPr lang="en-US" altLang="en-US" sz="1800" kern="0">
                <a:solidFill>
                  <a:prstClr val="black"/>
                </a:solidFill>
                <a:latin typeface="Arial" panose="020B0604020202020204" pitchFamily="34" charset="0"/>
              </a:rPr>
              <a:pPr defTabSz="933237">
                <a:defRPr/>
              </a:pPr>
              <a:t>21</a:t>
            </a:fld>
            <a:endParaRPr lang="en-US" altLang="en-US" sz="1800" ker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3438525" y="850900"/>
            <a:ext cx="3062288" cy="229711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791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22</a:t>
            </a:fld>
            <a:endParaRPr lang="en-US"/>
          </a:p>
        </p:txBody>
      </p:sp>
    </p:spTree>
    <p:extLst>
      <p:ext uri="{BB962C8B-B14F-4D97-AF65-F5344CB8AC3E}">
        <p14:creationId xmlns:p14="http://schemas.microsoft.com/office/powerpoint/2010/main" val="87745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23</a:t>
            </a:fld>
            <a:endParaRPr lang="en-US"/>
          </a:p>
        </p:txBody>
      </p:sp>
    </p:spTree>
    <p:extLst>
      <p:ext uri="{BB962C8B-B14F-4D97-AF65-F5344CB8AC3E}">
        <p14:creationId xmlns:p14="http://schemas.microsoft.com/office/powerpoint/2010/main" val="114150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3276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25</a:t>
            </a:fld>
            <a:endParaRPr lang="en-US"/>
          </a:p>
        </p:txBody>
      </p:sp>
    </p:spTree>
    <p:extLst>
      <p:ext uri="{BB962C8B-B14F-4D97-AF65-F5344CB8AC3E}">
        <p14:creationId xmlns:p14="http://schemas.microsoft.com/office/powerpoint/2010/main" val="1925280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26</a:t>
            </a:fld>
            <a:endParaRPr lang="en-US"/>
          </a:p>
        </p:txBody>
      </p:sp>
    </p:spTree>
    <p:extLst>
      <p:ext uri="{BB962C8B-B14F-4D97-AF65-F5344CB8AC3E}">
        <p14:creationId xmlns:p14="http://schemas.microsoft.com/office/powerpoint/2010/main" val="3098461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27</a:t>
            </a:fld>
            <a:endParaRPr lang="en-US"/>
          </a:p>
        </p:txBody>
      </p:sp>
    </p:spTree>
    <p:extLst>
      <p:ext uri="{BB962C8B-B14F-4D97-AF65-F5344CB8AC3E}">
        <p14:creationId xmlns:p14="http://schemas.microsoft.com/office/powerpoint/2010/main" val="1902967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28</a:t>
            </a:fld>
            <a:endParaRPr lang="en-US"/>
          </a:p>
        </p:txBody>
      </p:sp>
    </p:spTree>
    <p:extLst>
      <p:ext uri="{BB962C8B-B14F-4D97-AF65-F5344CB8AC3E}">
        <p14:creationId xmlns:p14="http://schemas.microsoft.com/office/powerpoint/2010/main" val="323861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29</a:t>
            </a:fld>
            <a:endParaRPr lang="en-US"/>
          </a:p>
        </p:txBody>
      </p:sp>
    </p:spTree>
    <p:extLst>
      <p:ext uri="{BB962C8B-B14F-4D97-AF65-F5344CB8AC3E}">
        <p14:creationId xmlns:p14="http://schemas.microsoft.com/office/powerpoint/2010/main" val="275938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a:t>
            </a:fld>
            <a:endParaRPr lang="en-US"/>
          </a:p>
        </p:txBody>
      </p:sp>
    </p:spTree>
    <p:extLst>
      <p:ext uri="{BB962C8B-B14F-4D97-AF65-F5344CB8AC3E}">
        <p14:creationId xmlns:p14="http://schemas.microsoft.com/office/powerpoint/2010/main" val="4272862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30</a:t>
            </a:fld>
            <a:endParaRPr lang="en-US"/>
          </a:p>
        </p:txBody>
      </p:sp>
    </p:spTree>
    <p:extLst>
      <p:ext uri="{BB962C8B-B14F-4D97-AF65-F5344CB8AC3E}">
        <p14:creationId xmlns:p14="http://schemas.microsoft.com/office/powerpoint/2010/main" val="2041330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31</a:t>
            </a:fld>
            <a:endParaRPr lang="en-US"/>
          </a:p>
        </p:txBody>
      </p:sp>
    </p:spTree>
    <p:extLst>
      <p:ext uri="{BB962C8B-B14F-4D97-AF65-F5344CB8AC3E}">
        <p14:creationId xmlns:p14="http://schemas.microsoft.com/office/powerpoint/2010/main" val="1654794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32</a:t>
            </a:fld>
            <a:endParaRPr lang="en-US"/>
          </a:p>
        </p:txBody>
      </p:sp>
    </p:spTree>
    <p:extLst>
      <p:ext uri="{BB962C8B-B14F-4D97-AF65-F5344CB8AC3E}">
        <p14:creationId xmlns:p14="http://schemas.microsoft.com/office/powerpoint/2010/main" val="183307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33</a:t>
            </a:fld>
            <a:endParaRPr lang="en-US"/>
          </a:p>
        </p:txBody>
      </p:sp>
    </p:spTree>
    <p:extLst>
      <p:ext uri="{BB962C8B-B14F-4D97-AF65-F5344CB8AC3E}">
        <p14:creationId xmlns:p14="http://schemas.microsoft.com/office/powerpoint/2010/main" val="869696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8852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35</a:t>
            </a:fld>
            <a:endParaRPr lang="en-US"/>
          </a:p>
        </p:txBody>
      </p:sp>
    </p:spTree>
    <p:extLst>
      <p:ext uri="{BB962C8B-B14F-4D97-AF65-F5344CB8AC3E}">
        <p14:creationId xmlns:p14="http://schemas.microsoft.com/office/powerpoint/2010/main" val="2367378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8255" indent="-291636">
              <a:defRPr>
                <a:solidFill>
                  <a:schemeClr val="tx1"/>
                </a:solidFill>
                <a:latin typeface="Garamond" panose="02020404030301010803" pitchFamily="18" charset="0"/>
              </a:defRPr>
            </a:lvl2pPr>
            <a:lvl3pPr marL="1166546" indent="-233309">
              <a:defRPr>
                <a:solidFill>
                  <a:schemeClr val="tx1"/>
                </a:solidFill>
                <a:latin typeface="Garamond" panose="02020404030301010803" pitchFamily="18" charset="0"/>
              </a:defRPr>
            </a:lvl3pPr>
            <a:lvl4pPr marL="1633164" indent="-233309">
              <a:defRPr>
                <a:solidFill>
                  <a:schemeClr val="tx1"/>
                </a:solidFill>
                <a:latin typeface="Garamond" panose="02020404030301010803" pitchFamily="18" charset="0"/>
              </a:defRPr>
            </a:lvl4pPr>
            <a:lvl5pPr marL="2099782" indent="-233309">
              <a:defRPr>
                <a:solidFill>
                  <a:schemeClr val="tx1"/>
                </a:solidFill>
                <a:latin typeface="Garamond" panose="02020404030301010803" pitchFamily="18" charset="0"/>
              </a:defRPr>
            </a:lvl5pPr>
            <a:lvl6pPr marL="2566401" indent="-233309" eaLnBrk="0" fontAlgn="base" hangingPunct="0">
              <a:spcBef>
                <a:spcPct val="0"/>
              </a:spcBef>
              <a:spcAft>
                <a:spcPct val="0"/>
              </a:spcAft>
              <a:defRPr>
                <a:solidFill>
                  <a:schemeClr val="tx1"/>
                </a:solidFill>
                <a:latin typeface="Garamond" panose="02020404030301010803" pitchFamily="18" charset="0"/>
              </a:defRPr>
            </a:lvl6pPr>
            <a:lvl7pPr marL="3033019" indent="-233309" eaLnBrk="0" fontAlgn="base" hangingPunct="0">
              <a:spcBef>
                <a:spcPct val="0"/>
              </a:spcBef>
              <a:spcAft>
                <a:spcPct val="0"/>
              </a:spcAft>
              <a:defRPr>
                <a:solidFill>
                  <a:schemeClr val="tx1"/>
                </a:solidFill>
                <a:latin typeface="Garamond" panose="02020404030301010803" pitchFamily="18" charset="0"/>
              </a:defRPr>
            </a:lvl7pPr>
            <a:lvl8pPr marL="3499637" indent="-233309" eaLnBrk="0" fontAlgn="base" hangingPunct="0">
              <a:spcBef>
                <a:spcPct val="0"/>
              </a:spcBef>
              <a:spcAft>
                <a:spcPct val="0"/>
              </a:spcAft>
              <a:defRPr>
                <a:solidFill>
                  <a:schemeClr val="tx1"/>
                </a:solidFill>
                <a:latin typeface="Garamond" panose="02020404030301010803" pitchFamily="18" charset="0"/>
              </a:defRPr>
            </a:lvl8pPr>
            <a:lvl9pPr marL="3966256" indent="-233309" eaLnBrk="0" fontAlgn="base" hangingPunct="0">
              <a:spcBef>
                <a:spcPct val="0"/>
              </a:spcBef>
              <a:spcAft>
                <a:spcPct val="0"/>
              </a:spcAft>
              <a:defRPr>
                <a:solidFill>
                  <a:schemeClr val="tx1"/>
                </a:solidFill>
                <a:latin typeface="Garamond" panose="02020404030301010803" pitchFamily="18" charset="0"/>
              </a:defRPr>
            </a:lvl9pPr>
          </a:lstStyle>
          <a:p>
            <a:pPr defTabSz="933237">
              <a:defRPr/>
            </a:pPr>
            <a:fld id="{1A8650B8-B0C5-45EF-A52B-FB403D8CD171}" type="slidenum">
              <a:rPr lang="en-US" altLang="en-US" sz="1800" kern="0">
                <a:solidFill>
                  <a:prstClr val="black"/>
                </a:solidFill>
                <a:latin typeface="Arial" panose="020B0604020202020204" pitchFamily="34" charset="0"/>
              </a:rPr>
              <a:pPr defTabSz="933237">
                <a:defRPr/>
              </a:pPr>
              <a:t>36</a:t>
            </a:fld>
            <a:endParaRPr lang="en-US" altLang="en-US" sz="1800" ker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3438525" y="850900"/>
            <a:ext cx="3062288" cy="229711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53681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8255" indent="-291636">
              <a:defRPr>
                <a:solidFill>
                  <a:schemeClr val="tx1"/>
                </a:solidFill>
                <a:latin typeface="Garamond" panose="02020404030301010803" pitchFamily="18" charset="0"/>
              </a:defRPr>
            </a:lvl2pPr>
            <a:lvl3pPr marL="1166546" indent="-233309">
              <a:defRPr>
                <a:solidFill>
                  <a:schemeClr val="tx1"/>
                </a:solidFill>
                <a:latin typeface="Garamond" panose="02020404030301010803" pitchFamily="18" charset="0"/>
              </a:defRPr>
            </a:lvl3pPr>
            <a:lvl4pPr marL="1633164" indent="-233309">
              <a:defRPr>
                <a:solidFill>
                  <a:schemeClr val="tx1"/>
                </a:solidFill>
                <a:latin typeface="Garamond" panose="02020404030301010803" pitchFamily="18" charset="0"/>
              </a:defRPr>
            </a:lvl4pPr>
            <a:lvl5pPr marL="2099782" indent="-233309">
              <a:defRPr>
                <a:solidFill>
                  <a:schemeClr val="tx1"/>
                </a:solidFill>
                <a:latin typeface="Garamond" panose="02020404030301010803" pitchFamily="18" charset="0"/>
              </a:defRPr>
            </a:lvl5pPr>
            <a:lvl6pPr marL="2566401" indent="-233309" eaLnBrk="0" fontAlgn="base" hangingPunct="0">
              <a:spcBef>
                <a:spcPct val="0"/>
              </a:spcBef>
              <a:spcAft>
                <a:spcPct val="0"/>
              </a:spcAft>
              <a:defRPr>
                <a:solidFill>
                  <a:schemeClr val="tx1"/>
                </a:solidFill>
                <a:latin typeface="Garamond" panose="02020404030301010803" pitchFamily="18" charset="0"/>
              </a:defRPr>
            </a:lvl6pPr>
            <a:lvl7pPr marL="3033019" indent="-233309" eaLnBrk="0" fontAlgn="base" hangingPunct="0">
              <a:spcBef>
                <a:spcPct val="0"/>
              </a:spcBef>
              <a:spcAft>
                <a:spcPct val="0"/>
              </a:spcAft>
              <a:defRPr>
                <a:solidFill>
                  <a:schemeClr val="tx1"/>
                </a:solidFill>
                <a:latin typeface="Garamond" panose="02020404030301010803" pitchFamily="18" charset="0"/>
              </a:defRPr>
            </a:lvl7pPr>
            <a:lvl8pPr marL="3499637" indent="-233309" eaLnBrk="0" fontAlgn="base" hangingPunct="0">
              <a:spcBef>
                <a:spcPct val="0"/>
              </a:spcBef>
              <a:spcAft>
                <a:spcPct val="0"/>
              </a:spcAft>
              <a:defRPr>
                <a:solidFill>
                  <a:schemeClr val="tx1"/>
                </a:solidFill>
                <a:latin typeface="Garamond" panose="02020404030301010803" pitchFamily="18" charset="0"/>
              </a:defRPr>
            </a:lvl8pPr>
            <a:lvl9pPr marL="3966256" indent="-233309" eaLnBrk="0" fontAlgn="base" hangingPunct="0">
              <a:spcBef>
                <a:spcPct val="0"/>
              </a:spcBef>
              <a:spcAft>
                <a:spcPct val="0"/>
              </a:spcAft>
              <a:defRPr>
                <a:solidFill>
                  <a:schemeClr val="tx1"/>
                </a:solidFill>
                <a:latin typeface="Garamond" panose="02020404030301010803" pitchFamily="18" charset="0"/>
              </a:defRPr>
            </a:lvl9pPr>
          </a:lstStyle>
          <a:p>
            <a:pPr defTabSz="933237">
              <a:defRPr/>
            </a:pPr>
            <a:fld id="{1A8650B8-B0C5-45EF-A52B-FB403D8CD171}" type="slidenum">
              <a:rPr lang="en-US" altLang="en-US" sz="1800" kern="0">
                <a:solidFill>
                  <a:prstClr val="black"/>
                </a:solidFill>
                <a:latin typeface="Arial" panose="020B0604020202020204" pitchFamily="34" charset="0"/>
              </a:rPr>
              <a:pPr defTabSz="933237">
                <a:defRPr/>
              </a:pPr>
              <a:t>37</a:t>
            </a:fld>
            <a:endParaRPr lang="en-US" altLang="en-US" sz="1800" ker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3438525" y="850900"/>
            <a:ext cx="3062288" cy="229711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22704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8255" indent="-291636">
              <a:defRPr>
                <a:solidFill>
                  <a:schemeClr val="tx1"/>
                </a:solidFill>
                <a:latin typeface="Garamond" panose="02020404030301010803" pitchFamily="18" charset="0"/>
              </a:defRPr>
            </a:lvl2pPr>
            <a:lvl3pPr marL="1166546" indent="-233309">
              <a:defRPr>
                <a:solidFill>
                  <a:schemeClr val="tx1"/>
                </a:solidFill>
                <a:latin typeface="Garamond" panose="02020404030301010803" pitchFamily="18" charset="0"/>
              </a:defRPr>
            </a:lvl3pPr>
            <a:lvl4pPr marL="1633164" indent="-233309">
              <a:defRPr>
                <a:solidFill>
                  <a:schemeClr val="tx1"/>
                </a:solidFill>
                <a:latin typeface="Garamond" panose="02020404030301010803" pitchFamily="18" charset="0"/>
              </a:defRPr>
            </a:lvl4pPr>
            <a:lvl5pPr marL="2099782" indent="-233309">
              <a:defRPr>
                <a:solidFill>
                  <a:schemeClr val="tx1"/>
                </a:solidFill>
                <a:latin typeface="Garamond" panose="02020404030301010803" pitchFamily="18" charset="0"/>
              </a:defRPr>
            </a:lvl5pPr>
            <a:lvl6pPr marL="2566401" indent="-233309" eaLnBrk="0" fontAlgn="base" hangingPunct="0">
              <a:spcBef>
                <a:spcPct val="0"/>
              </a:spcBef>
              <a:spcAft>
                <a:spcPct val="0"/>
              </a:spcAft>
              <a:defRPr>
                <a:solidFill>
                  <a:schemeClr val="tx1"/>
                </a:solidFill>
                <a:latin typeface="Garamond" panose="02020404030301010803" pitchFamily="18" charset="0"/>
              </a:defRPr>
            </a:lvl6pPr>
            <a:lvl7pPr marL="3033019" indent="-233309" eaLnBrk="0" fontAlgn="base" hangingPunct="0">
              <a:spcBef>
                <a:spcPct val="0"/>
              </a:spcBef>
              <a:spcAft>
                <a:spcPct val="0"/>
              </a:spcAft>
              <a:defRPr>
                <a:solidFill>
                  <a:schemeClr val="tx1"/>
                </a:solidFill>
                <a:latin typeface="Garamond" panose="02020404030301010803" pitchFamily="18" charset="0"/>
              </a:defRPr>
            </a:lvl7pPr>
            <a:lvl8pPr marL="3499637" indent="-233309" eaLnBrk="0" fontAlgn="base" hangingPunct="0">
              <a:spcBef>
                <a:spcPct val="0"/>
              </a:spcBef>
              <a:spcAft>
                <a:spcPct val="0"/>
              </a:spcAft>
              <a:defRPr>
                <a:solidFill>
                  <a:schemeClr val="tx1"/>
                </a:solidFill>
                <a:latin typeface="Garamond" panose="02020404030301010803" pitchFamily="18" charset="0"/>
              </a:defRPr>
            </a:lvl8pPr>
            <a:lvl9pPr marL="3966256" indent="-233309" eaLnBrk="0" fontAlgn="base" hangingPunct="0">
              <a:spcBef>
                <a:spcPct val="0"/>
              </a:spcBef>
              <a:spcAft>
                <a:spcPct val="0"/>
              </a:spcAft>
              <a:defRPr>
                <a:solidFill>
                  <a:schemeClr val="tx1"/>
                </a:solidFill>
                <a:latin typeface="Garamond" panose="02020404030301010803" pitchFamily="18" charset="0"/>
              </a:defRPr>
            </a:lvl9pPr>
          </a:lstStyle>
          <a:p>
            <a:pPr defTabSz="933237">
              <a:defRPr/>
            </a:pPr>
            <a:fld id="{1A8650B8-B0C5-45EF-A52B-FB403D8CD171}" type="slidenum">
              <a:rPr lang="en-US" altLang="en-US" sz="1800" kern="0">
                <a:solidFill>
                  <a:prstClr val="black"/>
                </a:solidFill>
                <a:latin typeface="Arial" panose="020B0604020202020204" pitchFamily="34" charset="0"/>
              </a:rPr>
              <a:pPr defTabSz="933237">
                <a:defRPr/>
              </a:pPr>
              <a:t>38</a:t>
            </a:fld>
            <a:endParaRPr lang="en-US" altLang="en-US" sz="1800" kern="0">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3438525" y="850900"/>
            <a:ext cx="3062288" cy="229711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851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4</a:t>
            </a:fld>
            <a:endParaRPr lang="en-US"/>
          </a:p>
        </p:txBody>
      </p:sp>
    </p:spTree>
    <p:extLst>
      <p:ext uri="{BB962C8B-B14F-4D97-AF65-F5344CB8AC3E}">
        <p14:creationId xmlns:p14="http://schemas.microsoft.com/office/powerpoint/2010/main" val="283095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5</a:t>
            </a:fld>
            <a:endParaRPr lang="en-US"/>
          </a:p>
        </p:txBody>
      </p:sp>
    </p:spTree>
    <p:extLst>
      <p:ext uri="{BB962C8B-B14F-4D97-AF65-F5344CB8AC3E}">
        <p14:creationId xmlns:p14="http://schemas.microsoft.com/office/powerpoint/2010/main" val="21923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6</a:t>
            </a:fld>
            <a:endParaRPr lang="en-US"/>
          </a:p>
        </p:txBody>
      </p:sp>
    </p:spTree>
    <p:extLst>
      <p:ext uri="{BB962C8B-B14F-4D97-AF65-F5344CB8AC3E}">
        <p14:creationId xmlns:p14="http://schemas.microsoft.com/office/powerpoint/2010/main" val="33804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7</a:t>
            </a:fld>
            <a:endParaRPr lang="en-US"/>
          </a:p>
        </p:txBody>
      </p:sp>
    </p:spTree>
    <p:extLst>
      <p:ext uri="{BB962C8B-B14F-4D97-AF65-F5344CB8AC3E}">
        <p14:creationId xmlns:p14="http://schemas.microsoft.com/office/powerpoint/2010/main" val="152195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8</a:t>
            </a:fld>
            <a:endParaRPr lang="en-US"/>
          </a:p>
        </p:txBody>
      </p:sp>
    </p:spTree>
    <p:extLst>
      <p:ext uri="{BB962C8B-B14F-4D97-AF65-F5344CB8AC3E}">
        <p14:creationId xmlns:p14="http://schemas.microsoft.com/office/powerpoint/2010/main" val="321960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F315D0-6BFF-45B7-8F1F-3C10BC9B7103}" type="slidenum">
              <a:rPr lang="en-US" smtClean="0"/>
              <a:t>9</a:t>
            </a:fld>
            <a:endParaRPr lang="en-US"/>
          </a:p>
        </p:txBody>
      </p:sp>
    </p:spTree>
    <p:extLst>
      <p:ext uri="{BB962C8B-B14F-4D97-AF65-F5344CB8AC3E}">
        <p14:creationId xmlns:p14="http://schemas.microsoft.com/office/powerpoint/2010/main" val="50269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4771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15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1"/>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BEE0451-0DFB-4312-818A-D2FDE0FFCC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94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9BD7432-AF6C-4499-8C44-15A6217652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499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7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AFE0-5A32-5142-B8C5-D5DC2BFD5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72A30-67E0-9042-AD20-E6E80373E6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CC5AD-CE35-9E4D-BE11-A7035770AEAE}"/>
              </a:ext>
            </a:extLst>
          </p:cNvPr>
          <p:cNvSpPr>
            <a:spLocks noGrp="1"/>
          </p:cNvSpPr>
          <p:nvPr>
            <p:ph type="dt" sz="half" idx="10"/>
          </p:nvPr>
        </p:nvSpPr>
        <p:spPr/>
        <p:txBody>
          <a:bodyPr/>
          <a:lstStyle/>
          <a:p>
            <a:fld id="{2B008512-95DB-4A50-8EC6-C8AC629A407A}" type="datetimeFigureOut">
              <a:rPr lang="en-US" smtClean="0"/>
              <a:t>6/23/2019</a:t>
            </a:fld>
            <a:endParaRPr lang="en-US"/>
          </a:p>
        </p:txBody>
      </p:sp>
      <p:sp>
        <p:nvSpPr>
          <p:cNvPr id="5" name="Footer Placeholder 4">
            <a:extLst>
              <a:ext uri="{FF2B5EF4-FFF2-40B4-BE49-F238E27FC236}">
                <a16:creationId xmlns:a16="http://schemas.microsoft.com/office/drawing/2014/main" id="{8F330D56-6EEE-C94D-85D4-F71B47ED4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BE56C-DB4F-A84C-9714-73026160866A}"/>
              </a:ext>
            </a:extLst>
          </p:cNvPr>
          <p:cNvSpPr>
            <a:spLocks noGrp="1"/>
          </p:cNvSpPr>
          <p:nvPr>
            <p:ph type="sldNum" sz="quarter" idx="12"/>
          </p:nvPr>
        </p:nvSpPr>
        <p:spPr/>
        <p:txBody>
          <a:bodyPr/>
          <a:lstStyle/>
          <a:p>
            <a:fld id="{9D7F53E8-9AC2-4D80-BCD5-F61C6D36CAF6}" type="slidenum">
              <a:rPr lang="en-US" smtClean="0"/>
              <a:t>‹#›</a:t>
            </a:fld>
            <a:endParaRPr lang="en-US"/>
          </a:p>
        </p:txBody>
      </p:sp>
    </p:spTree>
    <p:extLst>
      <p:ext uri="{BB962C8B-B14F-4D97-AF65-F5344CB8AC3E}">
        <p14:creationId xmlns:p14="http://schemas.microsoft.com/office/powerpoint/2010/main" val="85604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031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AFE0-5A32-5142-B8C5-D5DC2BFD5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72A30-67E0-9042-AD20-E6E80373E6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CC5AD-CE35-9E4D-BE11-A7035770AEAE}"/>
              </a:ext>
            </a:extLst>
          </p:cNvPr>
          <p:cNvSpPr>
            <a:spLocks noGrp="1"/>
          </p:cNvSpPr>
          <p:nvPr>
            <p:ph type="dt" sz="half" idx="10"/>
          </p:nvPr>
        </p:nvSpPr>
        <p:spPr/>
        <p:txBody>
          <a:bodyPr/>
          <a:lstStyle/>
          <a:p>
            <a:fld id="{2B008512-95DB-4A50-8EC6-C8AC629A407A}" type="datetimeFigureOut">
              <a:rPr lang="en-US" smtClean="0"/>
              <a:t>6/23/2019</a:t>
            </a:fld>
            <a:endParaRPr lang="en-US"/>
          </a:p>
        </p:txBody>
      </p:sp>
      <p:sp>
        <p:nvSpPr>
          <p:cNvPr id="5" name="Footer Placeholder 4">
            <a:extLst>
              <a:ext uri="{FF2B5EF4-FFF2-40B4-BE49-F238E27FC236}">
                <a16:creationId xmlns:a16="http://schemas.microsoft.com/office/drawing/2014/main" id="{8F330D56-6EEE-C94D-85D4-F71B47ED4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BE56C-DB4F-A84C-9714-73026160866A}"/>
              </a:ext>
            </a:extLst>
          </p:cNvPr>
          <p:cNvSpPr>
            <a:spLocks noGrp="1"/>
          </p:cNvSpPr>
          <p:nvPr>
            <p:ph type="sldNum" sz="quarter" idx="12"/>
          </p:nvPr>
        </p:nvSpPr>
        <p:spPr/>
        <p:txBody>
          <a:bodyPr/>
          <a:lstStyle/>
          <a:p>
            <a:fld id="{9D7F53E8-9AC2-4D80-BCD5-F61C6D36CAF6}" type="slidenum">
              <a:rPr lang="en-US" smtClean="0"/>
              <a:t>‹#›</a:t>
            </a:fld>
            <a:endParaRPr lang="en-US"/>
          </a:p>
        </p:txBody>
      </p:sp>
    </p:spTree>
    <p:extLst>
      <p:ext uri="{BB962C8B-B14F-4D97-AF65-F5344CB8AC3E}">
        <p14:creationId xmlns:p14="http://schemas.microsoft.com/office/powerpoint/2010/main" val="98484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1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39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217F-8F16-9746-98DD-EB6C2A7923F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0F59BB7-95F5-1D45-BC5D-9458B730871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62CAC5-1E6A-5B4E-BE01-77EC72FDBB8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CFA5C29-3BCE-5E46-B39B-75B97C745DE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1315ACD-1AD9-AA49-976F-BC99C5AACC01}"/>
              </a:ext>
            </a:extLst>
          </p:cNvPr>
          <p:cNvSpPr>
            <a:spLocks noGrp="1"/>
          </p:cNvSpPr>
          <p:nvPr>
            <p:ph type="sldNum" sz="quarter" idx="12"/>
          </p:nvPr>
        </p:nvSpPr>
        <p:spPr/>
        <p:txBody>
          <a:bodyPr/>
          <a:lstStyle/>
          <a:p>
            <a:pPr>
              <a:defRPr/>
            </a:pPr>
            <a:fld id="{2BEE0451-0DFB-4312-818A-D2FDE0FFCCFB}" type="slidenum">
              <a:rPr lang="en-US" altLang="en-US" smtClean="0"/>
              <a:pPr>
                <a:defRPr/>
              </a:pPr>
              <a:t>‹#›</a:t>
            </a:fld>
            <a:endParaRPr lang="en-US" altLang="en-US"/>
          </a:p>
        </p:txBody>
      </p:sp>
    </p:spTree>
    <p:extLst>
      <p:ext uri="{BB962C8B-B14F-4D97-AF65-F5344CB8AC3E}">
        <p14:creationId xmlns:p14="http://schemas.microsoft.com/office/powerpoint/2010/main" val="361651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2F6C-D61E-2A44-8D9C-348296C55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F891E-1603-5C4B-BD2E-AF3DE227749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B27D00D-87EB-024F-9C26-C77CAE5FBC3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C81C963-2855-1846-96EC-27A2A1E707AC}"/>
              </a:ext>
            </a:extLst>
          </p:cNvPr>
          <p:cNvSpPr>
            <a:spLocks noGrp="1"/>
          </p:cNvSpPr>
          <p:nvPr>
            <p:ph type="sldNum" sz="quarter" idx="12"/>
          </p:nvPr>
        </p:nvSpPr>
        <p:spPr/>
        <p:txBody>
          <a:bodyPr/>
          <a:lstStyle/>
          <a:p>
            <a:pPr>
              <a:defRPr/>
            </a:pPr>
            <a:fld id="{99BD7432-AF6C-4499-8C44-15A621765236}" type="slidenum">
              <a:rPr lang="en-US" altLang="en-US" smtClean="0"/>
              <a:pPr>
                <a:defRPr/>
              </a:pPr>
              <a:t>‹#›</a:t>
            </a:fld>
            <a:endParaRPr lang="en-US" altLang="en-US"/>
          </a:p>
        </p:txBody>
      </p:sp>
    </p:spTree>
    <p:extLst>
      <p:ext uri="{BB962C8B-B14F-4D97-AF65-F5344CB8AC3E}">
        <p14:creationId xmlns:p14="http://schemas.microsoft.com/office/powerpoint/2010/main" val="3543064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 Id="rId5" Type="http://schemas.openxmlformats.org/officeDocument/2006/relationships/image" Target="../media/image7.emf"/><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a:extLst>
              <a:ext uri="{FF2B5EF4-FFF2-40B4-BE49-F238E27FC236}">
                <a16:creationId xmlns:a16="http://schemas.microsoft.com/office/drawing/2014/main" id="{3BFD9BC1-6FFF-46C0-B877-0811761194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a:extLst>
              <a:ext uri="{FF2B5EF4-FFF2-40B4-BE49-F238E27FC236}">
                <a16:creationId xmlns:a16="http://schemas.microsoft.com/office/drawing/2014/main" id="{B88B485B-2CAB-424C-B12B-960251D300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a:extLst>
              <a:ext uri="{FF2B5EF4-FFF2-40B4-BE49-F238E27FC236}">
                <a16:creationId xmlns:a16="http://schemas.microsoft.com/office/drawing/2014/main" id="{467665CF-24CB-4E53-96E5-CF2C79B09E6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3783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8" descr="background-01.jpg">
            <a:extLst>
              <a:ext uri="{FF2B5EF4-FFF2-40B4-BE49-F238E27FC236}">
                <a16:creationId xmlns:a16="http://schemas.microsoft.com/office/drawing/2014/main" id="{BC2F0C55-FF4D-46B6-A30C-BC05E5E6D8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3388"/>
            <a:ext cx="91440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2">
            <a:extLst>
              <a:ext uri="{FF2B5EF4-FFF2-40B4-BE49-F238E27FC236}">
                <a16:creationId xmlns:a16="http://schemas.microsoft.com/office/drawing/2014/main" id="{59B11EE9-C207-45C4-AEA5-BF9703B65C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 y="0"/>
            <a:ext cx="9194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 descr="Logo-header.png">
            <a:extLst>
              <a:ext uri="{FF2B5EF4-FFF2-40B4-BE49-F238E27FC236}">
                <a16:creationId xmlns:a16="http://schemas.microsoft.com/office/drawing/2014/main" id="{A8A66800-E0D0-4210-A34F-E5A31FD7A6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7350" y="304800"/>
            <a:ext cx="83693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200547"/>
      </p:ext>
    </p:extLst>
  </p:cSld>
  <p:clrMap bg1="lt1" tx1="dk1" bg2="lt2" tx2="dk2" accent1="accent1" accent2="accent2" accent3="accent3" accent4="accent4" accent5="accent5" accent6="accent6" hlink="hlink" folHlink="folHlink"/>
  <p:sldLayoutIdLst>
    <p:sldLayoutId id="2147483840" r:id="rId1"/>
    <p:sldLayoutId id="2147483841" r:id="rId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a:extLst>
              <a:ext uri="{FF2B5EF4-FFF2-40B4-BE49-F238E27FC236}">
                <a16:creationId xmlns:a16="http://schemas.microsoft.com/office/drawing/2014/main" id="{3BFD9BC1-6FFF-46C0-B877-0811761194F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a:extLst>
              <a:ext uri="{FF2B5EF4-FFF2-40B4-BE49-F238E27FC236}">
                <a16:creationId xmlns:a16="http://schemas.microsoft.com/office/drawing/2014/main" id="{B88B485B-2CAB-424C-B12B-960251D300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a:extLst>
              <a:ext uri="{FF2B5EF4-FFF2-40B4-BE49-F238E27FC236}">
                <a16:creationId xmlns:a16="http://schemas.microsoft.com/office/drawing/2014/main" id="{467665CF-24CB-4E53-96E5-CF2C79B09E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24212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13" descr="background-01.jpg">
            <a:extLst>
              <a:ext uri="{FF2B5EF4-FFF2-40B4-BE49-F238E27FC236}">
                <a16:creationId xmlns:a16="http://schemas.microsoft.com/office/drawing/2014/main" id="{5E795200-30AD-4FC1-8987-526B453F9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2">
            <a:extLst>
              <a:ext uri="{FF2B5EF4-FFF2-40B4-BE49-F238E27FC236}">
                <a16:creationId xmlns:a16="http://schemas.microsoft.com/office/drawing/2014/main" id="{1432FE1D-8292-41A9-9054-B70576C9A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00" y="5767388"/>
            <a:ext cx="91948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10">
            <a:extLst>
              <a:ext uri="{FF2B5EF4-FFF2-40B4-BE49-F238E27FC236}">
                <a16:creationId xmlns:a16="http://schemas.microsoft.com/office/drawing/2014/main" id="{B2F1682D-B868-4842-B954-6BC7E09A77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6207125"/>
            <a:ext cx="8420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14">
            <a:extLst>
              <a:ext uri="{FF2B5EF4-FFF2-40B4-BE49-F238E27FC236}">
                <a16:creationId xmlns:a16="http://schemas.microsoft.com/office/drawing/2014/main" id="{575193A3-B8F7-4F67-939A-57C6A0F7D8EB}"/>
              </a:ext>
            </a:extLst>
          </p:cNvPr>
          <p:cNvSpPr txBox="1">
            <a:spLocks noChangeArrowheads="1"/>
          </p:cNvSpPr>
          <p:nvPr/>
        </p:nvSpPr>
        <p:spPr bwMode="auto">
          <a:xfrm>
            <a:off x="11731625" y="39052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fr-FR">
              <a:latin typeface="Calibri" charset="0"/>
            </a:endParaRPr>
          </a:p>
        </p:txBody>
      </p:sp>
    </p:spTree>
    <p:extLst>
      <p:ext uri="{BB962C8B-B14F-4D97-AF65-F5344CB8AC3E}">
        <p14:creationId xmlns:p14="http://schemas.microsoft.com/office/powerpoint/2010/main" val="3218758540"/>
      </p:ext>
    </p:extLst>
  </p:cSld>
  <p:clrMap bg1="lt1" tx1="dk1" bg2="lt2" tx2="dk2" accent1="accent1" accent2="accent2" accent3="accent3" accent4="accent4" accent5="accent5" accent6="accent6" hlink="hlink" folHlink="folHlink"/>
  <p:sldLayoutIdLst>
    <p:sldLayoutId id="214748384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4">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5">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6">
            <a:alphaModFix/>
          </a:blip>
          <a:srcRect/>
          <a:stretch/>
        </p:blipFill>
        <p:spPr>
          <a:xfrm>
            <a:off x="0" y="6130335"/>
            <a:ext cx="9144000" cy="43439"/>
          </a:xfrm>
          <a:prstGeom prst="rect">
            <a:avLst/>
          </a:prstGeom>
          <a:noFill/>
          <a:ln>
            <a:noFill/>
          </a:ln>
        </p:spPr>
      </p:pic>
    </p:spTree>
    <p:extLst>
      <p:ext uri="{BB962C8B-B14F-4D97-AF65-F5344CB8AC3E}">
        <p14:creationId xmlns:p14="http://schemas.microsoft.com/office/powerpoint/2010/main" val="902581576"/>
      </p:ext>
    </p:extLst>
  </p:cSld>
  <p:clrMap bg1="lt1" tx1="dk1" bg2="dk2" tx2="lt2" accent1="accent1" accent2="accent2" accent3="accent3" accent4="accent4" accent5="accent5" accent6="accent6" hlink="hlink" folHlink="folHlink"/>
  <p:sldLayoutIdLst>
    <p:sldLayoutId id="2147483850" r:id="rId1"/>
    <p:sldLayoutId id="21474838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1.jf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1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1.xml"/><Relationship Id="rId5" Type="http://schemas.openxmlformats.org/officeDocument/2006/relationships/hyperlink" Target="https://career.ucsd.edu/employers/index.html"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12.xml"/><Relationship Id="rId5" Type="http://schemas.openxmlformats.org/officeDocument/2006/relationships/hyperlink" Target="https://careers.appstate.edu/students-and-alumni-information"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hemeOverride" Target="../theme/themeOverride15.xml"/><Relationship Id="rId5" Type="http://schemas.openxmlformats.org/officeDocument/2006/relationships/hyperlink" Target="https://careers.appstate.edu/students-and-alumni-information"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hemeOverride" Target="../theme/themeOverride16.xml"/><Relationship Id="rId5" Type="http://schemas.openxmlformats.org/officeDocument/2006/relationships/hyperlink" Target="https://careers.appstate.edu/students-and-alumni-information"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hemeOverride" Target="../theme/themeOverride18.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21.xml"/><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ae1MYtbyiu0&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hemeOverride" Target="../theme/themeOverride24.xml"/><Relationship Id="rId4" Type="http://schemas.openxmlformats.org/officeDocument/2006/relationships/hyperlink" Target="https://umich.joinhandshake.com/events/110533/share_preview"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hemeOverride" Target="../theme/themeOverride25.xml"/><Relationship Id="rId5" Type="http://schemas.openxmlformats.org/officeDocument/2006/relationships/image" Target="../media/image24.jfif"/><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hemeOverride" Target="../theme/themeOverride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hemeOverride" Target="../theme/themeOverride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hemeOverride" Target="../theme/themeOverride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hemeOverride" Target="../theme/themeOverride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hemeOverride" Target="../theme/themeOverride30.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hyperlink" Target="https://www.youtube.com/watch?v=-h4d2S7HSPQ" TargetMode="External"/><Relationship Id="rId4" Type="http://schemas.openxmlformats.org/officeDocument/2006/relationships/hyperlink" Target="https://www.youtube.com/watch?v=IfSgARX7XX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hemeOverride" Target="../theme/themeOverride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8.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p:cNvSpPr txBox="1">
            <a:spLocks/>
          </p:cNvSpPr>
          <p:nvPr/>
        </p:nvSpPr>
        <p:spPr>
          <a:xfrm>
            <a:off x="134810" y="5729664"/>
            <a:ext cx="6539323" cy="48635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2190B31-4821-4310-BA8F-6BC4E47FA74A}"/>
              </a:ext>
            </a:extLst>
          </p:cNvPr>
          <p:cNvSpPr/>
          <p:nvPr/>
        </p:nvSpPr>
        <p:spPr>
          <a:xfrm>
            <a:off x="3368786" y="3244334"/>
            <a:ext cx="184731" cy="369332"/>
          </a:xfrm>
          <a:prstGeom prst="rect">
            <a:avLst/>
          </a:prstGeom>
        </p:spPr>
        <p:txBody>
          <a:bodyPr wrap="none">
            <a:spAutoFit/>
          </a:bodyPr>
          <a:lstStyle/>
          <a:p>
            <a:endParaRPr lang="en-US" dirty="0"/>
          </a:p>
        </p:txBody>
      </p:sp>
      <p:sp>
        <p:nvSpPr>
          <p:cNvPr id="4" name="TextBox 3">
            <a:extLst>
              <a:ext uri="{FF2B5EF4-FFF2-40B4-BE49-F238E27FC236}">
                <a16:creationId xmlns:a16="http://schemas.microsoft.com/office/drawing/2014/main" id="{F3313877-FA79-4287-8A09-B68C0841EFC5}"/>
              </a:ext>
            </a:extLst>
          </p:cNvPr>
          <p:cNvSpPr txBox="1"/>
          <p:nvPr/>
        </p:nvSpPr>
        <p:spPr>
          <a:xfrm>
            <a:off x="1573619" y="3710763"/>
            <a:ext cx="5592725" cy="627321"/>
          </a:xfrm>
          <a:prstGeom prst="rect">
            <a:avLst/>
          </a:prstGeom>
        </p:spPr>
        <p:txBody>
          <a:bodyPr wrap="square" rtlCol="0">
            <a:normAutofit/>
          </a:bodyPr>
          <a:lstStyle/>
          <a:p>
            <a:endParaRPr lang="en-US" dirty="0"/>
          </a:p>
        </p:txBody>
      </p:sp>
      <p:sp>
        <p:nvSpPr>
          <p:cNvPr id="8" name="Titre 15">
            <a:extLst>
              <a:ext uri="{FF2B5EF4-FFF2-40B4-BE49-F238E27FC236}">
                <a16:creationId xmlns:a16="http://schemas.microsoft.com/office/drawing/2014/main" id="{06A749A0-585E-4387-BE91-AC91B17E0554}"/>
              </a:ext>
            </a:extLst>
          </p:cNvPr>
          <p:cNvSpPr txBox="1">
            <a:spLocks/>
          </p:cNvSpPr>
          <p:nvPr/>
        </p:nvSpPr>
        <p:spPr>
          <a:xfrm>
            <a:off x="901700" y="1669896"/>
            <a:ext cx="7340600" cy="649287"/>
          </a:xfrm>
          <a:prstGeom prst="rect">
            <a:avLst/>
          </a:prstGeom>
        </p:spPr>
        <p:txBody>
          <a:bodyP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r>
              <a:rPr lang="fr-FR" sz="2600" dirty="0">
                <a:latin typeface="Gill Sans MT" panose="020B0502020104020203" pitchFamily="34" charset="0"/>
              </a:rPr>
              <a:t>SE PRÉPARER POUR LES salons de l’emploi</a:t>
            </a:r>
          </a:p>
        </p:txBody>
      </p:sp>
      <p:sp>
        <p:nvSpPr>
          <p:cNvPr id="2" name="TextBox 1">
            <a:extLst>
              <a:ext uri="{FF2B5EF4-FFF2-40B4-BE49-F238E27FC236}">
                <a16:creationId xmlns:a16="http://schemas.microsoft.com/office/drawing/2014/main" id="{50EBC9FE-809D-4CBA-9777-6E28F7977495}"/>
              </a:ext>
            </a:extLst>
          </p:cNvPr>
          <p:cNvSpPr txBox="1"/>
          <p:nvPr/>
        </p:nvSpPr>
        <p:spPr>
          <a:xfrm>
            <a:off x="1631092" y="2607276"/>
            <a:ext cx="6067167" cy="3122388"/>
          </a:xfrm>
          <a:prstGeom prst="rect">
            <a:avLst/>
          </a:prstGeom>
        </p:spPr>
        <p:txBody>
          <a:bodyPr wrap="square" rtlCol="0">
            <a:normAutofit/>
          </a:bodyPr>
          <a:lstStyle/>
          <a:p>
            <a:endParaRPr lang="en-US" dirty="0"/>
          </a:p>
        </p:txBody>
      </p:sp>
      <p:pic>
        <p:nvPicPr>
          <p:cNvPr id="7" name="Picture 6">
            <a:extLst>
              <a:ext uri="{FF2B5EF4-FFF2-40B4-BE49-F238E27FC236}">
                <a16:creationId xmlns:a16="http://schemas.microsoft.com/office/drawing/2014/main" id="{10B7936E-97EA-4BFA-9E33-21D310FB090C}"/>
              </a:ext>
            </a:extLst>
          </p:cNvPr>
          <p:cNvPicPr>
            <a:picLocks noChangeAspect="1"/>
          </p:cNvPicPr>
          <p:nvPr/>
        </p:nvPicPr>
        <p:blipFill rotWithShape="1">
          <a:blip r:embed="rId4">
            <a:extLst>
              <a:ext uri="{28A0092B-C50C-407E-A947-70E740481C1C}">
                <a14:useLocalDpi xmlns:a14="http://schemas.microsoft.com/office/drawing/2010/main" val="0"/>
              </a:ext>
            </a:extLst>
          </a:blip>
          <a:srcRect t="20894"/>
          <a:stretch/>
        </p:blipFill>
        <p:spPr>
          <a:xfrm>
            <a:off x="1238406" y="2473226"/>
            <a:ext cx="6667189" cy="3499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p:cNvSpPr txBox="1"/>
          <p:nvPr/>
        </p:nvSpPr>
        <p:spPr>
          <a:xfrm>
            <a:off x="4000500" y="6286500"/>
            <a:ext cx="1270000" cy="279400"/>
          </a:xfrm>
          <a:prstGeom prst="rect">
            <a:avLst/>
          </a:prstGeom>
        </p:spPr>
        <p:txBody>
          <a:bodyPr vert="horz" rtlCol="0">
            <a:normAutofit/>
          </a:bodyPr>
          <a:lstStyle/>
          <a:p>
            <a:pPr algn="ctr"/>
            <a:fld id="{C2197CFE-BA63-429A-808F-6EF7EA00C8DC}" type="slidenum">
              <a:rPr lang="fr-FR" sz="1200" smtClean="0">
                <a:latin typeface="Gill Sans" panose="020B0604020202020204"/>
              </a:rPr>
              <a:pPr algn="ctr"/>
              <a:t>1</a:t>
            </a:fld>
            <a:r>
              <a:rPr lang="fr-FR" sz="1200">
                <a:latin typeface="Gill Sans" panose="020B0604020202020204"/>
              </a:rPr>
              <a:t> / 39</a:t>
            </a:r>
            <a:endParaRPr lang="fr-FR" sz="1200" dirty="0">
              <a:latin typeface="Gill Sans" panose="020B0604020202020204"/>
            </a:endParaRPr>
          </a:p>
        </p:txBody>
      </p:sp>
    </p:spTree>
    <p:extLst>
      <p:ext uri="{BB962C8B-B14F-4D97-AF65-F5344CB8AC3E}">
        <p14:creationId xmlns:p14="http://schemas.microsoft.com/office/powerpoint/2010/main" val="279887203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PUBLICITÉ ET PLANIFICATION : EXEMPLES</a:t>
            </a:r>
            <a:endParaRPr lang="en-US" b="1" cap="all" dirty="0">
              <a:solidFill>
                <a:srgbClr val="C2113A"/>
              </a:solidFill>
              <a:latin typeface="Gill Sans MT" panose="020B0502020104020203" pitchFamily="34" charset="0"/>
              <a:ea typeface="+mj-ea"/>
              <a:cs typeface="+mj-cs"/>
            </a:endParaRPr>
          </a:p>
        </p:txBody>
      </p:sp>
      <p:pic>
        <p:nvPicPr>
          <p:cNvPr id="6" name="Picture 5">
            <a:extLst>
              <a:ext uri="{FF2B5EF4-FFF2-40B4-BE49-F238E27FC236}">
                <a16:creationId xmlns:a16="http://schemas.microsoft.com/office/drawing/2014/main" id="{CF881F5A-D811-4CDA-8CF9-F5B62E50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683" y="1637877"/>
            <a:ext cx="5207738" cy="35822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7BA94990-ABE0-4884-8046-34F18DD70EC1}"/>
              </a:ext>
            </a:extLst>
          </p:cNvPr>
          <p:cNvSpPr txBox="1"/>
          <p:nvPr/>
        </p:nvSpPr>
        <p:spPr>
          <a:xfrm>
            <a:off x="2445488" y="6326372"/>
            <a:ext cx="4433777" cy="276999"/>
          </a:xfrm>
          <a:prstGeom prst="rect">
            <a:avLst/>
          </a:prstGeom>
          <a:noFill/>
        </p:spPr>
        <p:txBody>
          <a:bodyPr wrap="square" rtlCol="0">
            <a:spAutoFit/>
          </a:bodyPr>
          <a:lstStyle/>
          <a:p>
            <a:r>
              <a:rPr lang="en-US" sz="1200" dirty="0"/>
              <a:t>Source: University of Colombo, Sri Lanka</a:t>
            </a:r>
          </a:p>
        </p:txBody>
      </p:sp>
      <p:sp>
        <p:nvSpPr>
          <p:cNvPr id="8" name="TextBox 7">
            <a:extLst>
              <a:ext uri="{FF2B5EF4-FFF2-40B4-BE49-F238E27FC236}">
                <a16:creationId xmlns:a16="http://schemas.microsoft.com/office/drawing/2014/main" id="{E471B2A6-3F68-4C35-BBC5-7FCF7EA0E990}"/>
              </a:ext>
            </a:extLst>
          </p:cNvPr>
          <p:cNvSpPr txBox="1"/>
          <p:nvPr/>
        </p:nvSpPr>
        <p:spPr>
          <a:xfrm>
            <a:off x="329607" y="2916039"/>
            <a:ext cx="2818837" cy="1025922"/>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pPr algn="ctr">
              <a:lnSpc>
                <a:spcPts val="2000"/>
              </a:lnSpc>
              <a:spcBef>
                <a:spcPts val="1200"/>
              </a:spcBef>
              <a:spcAft>
                <a:spcPts val="1200"/>
              </a:spcAft>
            </a:pPr>
            <a:r>
              <a:rPr lang="fr-CA" sz="2000" dirty="0">
                <a:solidFill>
                  <a:srgbClr val="17375E"/>
                </a:solidFill>
                <a:latin typeface="Gill Sans" panose="020B0604020202020204"/>
              </a:rPr>
              <a:t>Que remarquez-vous en premier sur cette publicité de salon de l’emploi ?</a:t>
            </a:r>
            <a:endParaRPr lang="en-US" sz="2000" dirty="0">
              <a:solidFill>
                <a:srgbClr val="17375E"/>
              </a:solidFill>
              <a:latin typeface="Gill Sans" panose="020B0604020202020204"/>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DE0170B-206D-41D5-BCDE-EC06BFFD1EDF}" type="slidenum">
              <a:rPr lang="fr-FR" sz="1200" smtClean="0">
                <a:latin typeface="Gill Sans" panose="020B0604020202020204"/>
              </a:rPr>
              <a:pPr algn="ctr"/>
              <a:t>10</a:t>
            </a:fld>
            <a:r>
              <a:rPr lang="fr-FR" sz="1200">
                <a:latin typeface="Gill Sans" panose="020B0604020202020204"/>
              </a:rPr>
              <a:t> / 39</a:t>
            </a:r>
          </a:p>
        </p:txBody>
      </p:sp>
    </p:spTree>
    <p:extLst>
      <p:ext uri="{BB962C8B-B14F-4D97-AF65-F5344CB8AC3E}">
        <p14:creationId xmlns:p14="http://schemas.microsoft.com/office/powerpoint/2010/main" val="115048431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PUBLICITÉ ET PLANIFICATION : EXEMPLES</a:t>
            </a:r>
            <a:endParaRPr lang="en-US" b="1" cap="all" dirty="0">
              <a:solidFill>
                <a:srgbClr val="C2113A"/>
              </a:solidFill>
              <a:latin typeface="Gill Sans MT" panose="020B0502020104020203" pitchFamily="34" charset="0"/>
              <a:ea typeface="+mj-ea"/>
              <a:cs typeface="+mj-cs"/>
            </a:endParaRPr>
          </a:p>
        </p:txBody>
      </p:sp>
      <p:sp>
        <p:nvSpPr>
          <p:cNvPr id="7" name="TextBox 6">
            <a:extLst>
              <a:ext uri="{FF2B5EF4-FFF2-40B4-BE49-F238E27FC236}">
                <a16:creationId xmlns:a16="http://schemas.microsoft.com/office/drawing/2014/main" id="{7BA94990-ABE0-4884-8046-34F18DD70EC1}"/>
              </a:ext>
            </a:extLst>
          </p:cNvPr>
          <p:cNvSpPr txBox="1"/>
          <p:nvPr/>
        </p:nvSpPr>
        <p:spPr>
          <a:xfrm>
            <a:off x="2445488" y="6326372"/>
            <a:ext cx="4433777" cy="276999"/>
          </a:xfrm>
          <a:prstGeom prst="rect">
            <a:avLst/>
          </a:prstGeom>
          <a:noFill/>
        </p:spPr>
        <p:txBody>
          <a:bodyPr wrap="square" rtlCol="0">
            <a:spAutoFit/>
          </a:bodyPr>
          <a:lstStyle/>
          <a:p>
            <a:r>
              <a:rPr lang="en-US" sz="1200" dirty="0"/>
              <a:t>Source: University of Colombo, Sri Lanka</a:t>
            </a:r>
          </a:p>
        </p:txBody>
      </p:sp>
      <p:sp>
        <p:nvSpPr>
          <p:cNvPr id="8" name="TextBox 7">
            <a:extLst>
              <a:ext uri="{FF2B5EF4-FFF2-40B4-BE49-F238E27FC236}">
                <a16:creationId xmlns:a16="http://schemas.microsoft.com/office/drawing/2014/main" id="{E471B2A6-3F68-4C35-BBC5-7FCF7EA0E990}"/>
              </a:ext>
            </a:extLst>
          </p:cNvPr>
          <p:cNvSpPr txBox="1"/>
          <p:nvPr/>
        </p:nvSpPr>
        <p:spPr>
          <a:xfrm>
            <a:off x="304225" y="958850"/>
            <a:ext cx="8534400" cy="25648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defPPr>
              <a:defRPr lang="en-US"/>
            </a:defPPr>
            <a:lvl1pPr algn="ctr">
              <a:lnSpc>
                <a:spcPts val="2000"/>
              </a:lnSpc>
              <a:spcBef>
                <a:spcPts val="1200"/>
              </a:spcBef>
              <a:spcAft>
                <a:spcPts val="1200"/>
              </a:spcAft>
              <a:defRPr sz="2000">
                <a:solidFill>
                  <a:srgbClr val="17375E"/>
                </a:solidFill>
                <a:latin typeface="Gill Sans" panose="020B0604020202020204"/>
              </a:defRPr>
            </a:lvl1pPr>
          </a:lstStyle>
          <a:p>
            <a:pPr algn="just"/>
            <a:r>
              <a:rPr lang="fr-CA" dirty="0"/>
              <a:t>Que remarquez-vous en premier sur cette publicité de salon de l’emploi ?</a:t>
            </a:r>
            <a:endParaRPr lang="en-US" dirty="0"/>
          </a:p>
        </p:txBody>
      </p:sp>
      <p:pic>
        <p:nvPicPr>
          <p:cNvPr id="9" name="Picture 8">
            <a:extLst>
              <a:ext uri="{FF2B5EF4-FFF2-40B4-BE49-F238E27FC236}">
                <a16:creationId xmlns:a16="http://schemas.microsoft.com/office/drawing/2014/main" id="{5277BCC1-03C4-4B15-8AF3-F59D65515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86" y="1574118"/>
            <a:ext cx="8279027" cy="3065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44716E6F-0C1B-4A95-888D-F467400418BE}" type="slidenum">
              <a:rPr lang="fr-FR" sz="1200" smtClean="0">
                <a:latin typeface="Gill Sans" panose="020B0604020202020204"/>
              </a:rPr>
              <a:pPr algn="ctr"/>
              <a:t>11</a:t>
            </a:fld>
            <a:r>
              <a:rPr lang="fr-FR" sz="1200">
                <a:latin typeface="Gill Sans" panose="020B0604020202020204"/>
              </a:rPr>
              <a:t> / 39</a:t>
            </a:r>
          </a:p>
        </p:txBody>
      </p:sp>
    </p:spTree>
    <p:extLst>
      <p:ext uri="{BB962C8B-B14F-4D97-AF65-F5344CB8AC3E}">
        <p14:creationId xmlns:p14="http://schemas.microsoft.com/office/powerpoint/2010/main" val="41798812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9FB6A0-F3A8-4268-B07D-8CE2D814B753}"/>
              </a:ext>
            </a:extLst>
          </p:cNvPr>
          <p:cNvSpPr txBox="1"/>
          <p:nvPr/>
        </p:nvSpPr>
        <p:spPr>
          <a:xfrm>
            <a:off x="304225" y="958849"/>
            <a:ext cx="8534400" cy="46736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en-US" sz="2000" dirty="0" err="1">
                <a:solidFill>
                  <a:srgbClr val="17375E"/>
                </a:solidFill>
                <a:latin typeface="Gill Sans" panose="020B0604020202020204"/>
              </a:rPr>
              <a:t>Regardons</a:t>
            </a:r>
            <a:r>
              <a:rPr lang="en-US" sz="2000" dirty="0">
                <a:solidFill>
                  <a:srgbClr val="17375E"/>
                </a:solidFill>
                <a:latin typeface="Gill Sans" panose="020B0604020202020204"/>
              </a:rPr>
              <a:t> de plus </a:t>
            </a:r>
            <a:r>
              <a:rPr lang="en-US" sz="2000" dirty="0" err="1">
                <a:solidFill>
                  <a:srgbClr val="17375E"/>
                </a:solidFill>
                <a:latin typeface="Gill Sans" panose="020B0604020202020204"/>
              </a:rPr>
              <a:t>près</a:t>
            </a:r>
            <a:r>
              <a:rPr lang="en-US" sz="2000" dirty="0">
                <a:solidFill>
                  <a:srgbClr val="17375E"/>
                </a:solidFill>
                <a:latin typeface="Gill Sans" panose="020B0604020202020204"/>
              </a:rPr>
              <a:t> les </a:t>
            </a:r>
            <a:r>
              <a:rPr lang="en-US" sz="2000" dirty="0" err="1">
                <a:solidFill>
                  <a:srgbClr val="17375E"/>
                </a:solidFill>
                <a:latin typeface="Gill Sans" panose="020B0604020202020204"/>
              </a:rPr>
              <a:t>ressources</a:t>
            </a:r>
            <a:r>
              <a:rPr lang="en-US" sz="2000" dirty="0">
                <a:solidFill>
                  <a:srgbClr val="17375E"/>
                </a:solidFill>
                <a:latin typeface="Gill Sans" panose="020B0604020202020204"/>
              </a:rPr>
              <a:t> pour </a:t>
            </a:r>
            <a:r>
              <a:rPr lang="en-US" sz="2000" dirty="0" err="1">
                <a:solidFill>
                  <a:srgbClr val="17375E"/>
                </a:solidFill>
                <a:latin typeface="Gill Sans" panose="020B0604020202020204"/>
              </a:rPr>
              <a:t>employeurs</a:t>
            </a:r>
            <a:r>
              <a:rPr lang="en-US" sz="2000" dirty="0">
                <a:solidFill>
                  <a:srgbClr val="17375E"/>
                </a:solidFill>
                <a:latin typeface="Gill Sans" panose="020B0604020202020204"/>
              </a:rPr>
              <a:t> et </a:t>
            </a:r>
            <a:r>
              <a:rPr lang="en-US" sz="2000" dirty="0" err="1">
                <a:solidFill>
                  <a:srgbClr val="17375E"/>
                </a:solidFill>
                <a:latin typeface="Gill Sans" panose="020B0604020202020204"/>
              </a:rPr>
              <a:t>recruteurs</a:t>
            </a:r>
            <a:r>
              <a:rPr lang="en-US" sz="2000" dirty="0">
                <a:solidFill>
                  <a:srgbClr val="17375E"/>
                </a:solidFill>
                <a:latin typeface="Gill Sans" panose="020B0604020202020204"/>
              </a:rPr>
              <a:t> du Career Center de UC San Diego !</a:t>
            </a: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dirty="0">
                <a:solidFill>
                  <a:srgbClr val="C2113A"/>
                </a:solidFill>
                <a:latin typeface="Gill Sans MT" panose="020B0502020104020203" pitchFamily="34" charset="0"/>
                <a:ea typeface="+mj-ea"/>
                <a:cs typeface="+mj-cs"/>
              </a:rPr>
              <a:t>PUBLICITÉ ET PLANIFICATION : EXEMPLES</a:t>
            </a:r>
          </a:p>
        </p:txBody>
      </p:sp>
      <p:pic>
        <p:nvPicPr>
          <p:cNvPr id="6" name="Picture 5">
            <a:extLst>
              <a:ext uri="{FF2B5EF4-FFF2-40B4-BE49-F238E27FC236}">
                <a16:creationId xmlns:a16="http://schemas.microsoft.com/office/drawing/2014/main" id="{CF881F5A-D811-4CDA-8CF9-F5B62E50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135" y="1710088"/>
            <a:ext cx="5319731" cy="380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BA94990-ABE0-4884-8046-34F18DD70EC1}"/>
              </a:ext>
            </a:extLst>
          </p:cNvPr>
          <p:cNvSpPr txBox="1"/>
          <p:nvPr/>
        </p:nvSpPr>
        <p:spPr>
          <a:xfrm>
            <a:off x="2445488" y="6326372"/>
            <a:ext cx="4433777" cy="276999"/>
          </a:xfrm>
          <a:prstGeom prst="rect">
            <a:avLst/>
          </a:prstGeom>
          <a:noFill/>
        </p:spPr>
        <p:txBody>
          <a:bodyPr wrap="square" rtlCol="0">
            <a:spAutoFit/>
          </a:bodyPr>
          <a:lstStyle/>
          <a:p>
            <a:r>
              <a:rPr lang="en-US" sz="1200" dirty="0"/>
              <a:t>Source: UC San Diego </a:t>
            </a:r>
            <a:r>
              <a:rPr lang="en-US" sz="1200" dirty="0">
                <a:hlinkClick r:id="rId5"/>
              </a:rPr>
              <a:t>Career Center</a:t>
            </a:r>
            <a:endParaRPr lang="en-US" sz="1200" dirty="0"/>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3D93BD9-320A-402D-8DA1-AE84CB18AEE0}" type="slidenum">
              <a:rPr lang="fr-FR" sz="1200" smtClean="0">
                <a:latin typeface="Gill Sans" panose="020B0604020202020204"/>
              </a:rPr>
              <a:pPr algn="ctr"/>
              <a:t>12</a:t>
            </a:fld>
            <a:r>
              <a:rPr lang="fr-FR" sz="1200">
                <a:latin typeface="Gill Sans" panose="020B0604020202020204"/>
              </a:rPr>
              <a:t> / 39</a:t>
            </a:r>
          </a:p>
        </p:txBody>
      </p:sp>
    </p:spTree>
    <p:extLst>
      <p:ext uri="{BB962C8B-B14F-4D97-AF65-F5344CB8AC3E}">
        <p14:creationId xmlns:p14="http://schemas.microsoft.com/office/powerpoint/2010/main" val="39424540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PUBLICITÉ ET PLANIFICATION : EXEMPLES</a:t>
            </a:r>
            <a:endParaRPr lang="en-US" b="1" cap="all" dirty="0">
              <a:solidFill>
                <a:srgbClr val="C2113A"/>
              </a:solidFill>
              <a:latin typeface="Gill Sans MT" panose="020B0502020104020203" pitchFamily="34" charset="0"/>
              <a:ea typeface="+mj-ea"/>
              <a:cs typeface="+mj-cs"/>
            </a:endParaRPr>
          </a:p>
        </p:txBody>
      </p:sp>
      <p:pic>
        <p:nvPicPr>
          <p:cNvPr id="6" name="Picture 5">
            <a:extLst>
              <a:ext uri="{FF2B5EF4-FFF2-40B4-BE49-F238E27FC236}">
                <a16:creationId xmlns:a16="http://schemas.microsoft.com/office/drawing/2014/main" id="{CF881F5A-D811-4CDA-8CF9-F5B62E50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18" y="1916061"/>
            <a:ext cx="5319731" cy="3645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BA94990-ABE0-4884-8046-34F18DD70EC1}"/>
              </a:ext>
            </a:extLst>
          </p:cNvPr>
          <p:cNvSpPr txBox="1"/>
          <p:nvPr/>
        </p:nvSpPr>
        <p:spPr>
          <a:xfrm>
            <a:off x="2445488" y="6326372"/>
            <a:ext cx="4805917" cy="276999"/>
          </a:xfrm>
          <a:prstGeom prst="rect">
            <a:avLst/>
          </a:prstGeom>
          <a:noFill/>
        </p:spPr>
        <p:txBody>
          <a:bodyPr wrap="square" rtlCol="0">
            <a:spAutoFit/>
          </a:bodyPr>
          <a:lstStyle/>
          <a:p>
            <a:r>
              <a:rPr lang="en-US" sz="1200" dirty="0"/>
              <a:t>Source: </a:t>
            </a:r>
            <a:r>
              <a:rPr lang="en-US" sz="1200" dirty="0">
                <a:hlinkClick r:id="rId5"/>
              </a:rPr>
              <a:t>Appalachia State University Career Development Center</a:t>
            </a:r>
            <a:endParaRPr lang="en-US" sz="1200" dirty="0"/>
          </a:p>
        </p:txBody>
      </p:sp>
      <p:sp>
        <p:nvSpPr>
          <p:cNvPr id="3" name="TextBox 2">
            <a:extLst>
              <a:ext uri="{FF2B5EF4-FFF2-40B4-BE49-F238E27FC236}">
                <a16:creationId xmlns:a16="http://schemas.microsoft.com/office/drawing/2014/main" id="{8C9FB6A0-F3A8-4268-B07D-8CE2D814B753}"/>
              </a:ext>
            </a:extLst>
          </p:cNvPr>
          <p:cNvSpPr txBox="1"/>
          <p:nvPr/>
        </p:nvSpPr>
        <p:spPr>
          <a:xfrm>
            <a:off x="6109855" y="2690037"/>
            <a:ext cx="2725801" cy="615553"/>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r>
              <a:rPr lang="en-US" sz="2000" dirty="0" err="1">
                <a:solidFill>
                  <a:srgbClr val="17375E"/>
                </a:solidFill>
                <a:latin typeface="Gill Sans" panose="020B0604020202020204"/>
              </a:rPr>
              <a:t>Ceci</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est</a:t>
            </a:r>
            <a:r>
              <a:rPr lang="en-US" sz="2000" dirty="0">
                <a:solidFill>
                  <a:srgbClr val="17375E"/>
                </a:solidFill>
                <a:latin typeface="Gill Sans" panose="020B0604020202020204"/>
              </a:rPr>
              <a:t> déjà </a:t>
            </a:r>
            <a:r>
              <a:rPr lang="en-US" sz="2000" dirty="0" err="1">
                <a:solidFill>
                  <a:srgbClr val="17375E"/>
                </a:solidFill>
                <a:latin typeface="Gill Sans" panose="020B0604020202020204"/>
              </a:rPr>
              <a:t>en</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ligne</a:t>
            </a:r>
            <a:r>
              <a:rPr lang="en-US" sz="2000" dirty="0">
                <a:solidFill>
                  <a:srgbClr val="17375E"/>
                </a:solidFill>
                <a:latin typeface="Gill Sans" panose="020B0604020202020204"/>
              </a:rPr>
              <a:t> pour </a:t>
            </a:r>
            <a:r>
              <a:rPr lang="en-US" sz="2000" dirty="0" err="1">
                <a:solidFill>
                  <a:srgbClr val="17375E"/>
                </a:solidFill>
                <a:latin typeface="Gill Sans" panose="020B0604020202020204"/>
              </a:rPr>
              <a:t>septembre</a:t>
            </a:r>
            <a:r>
              <a:rPr lang="en-US" sz="2000" dirty="0">
                <a:solidFill>
                  <a:srgbClr val="17375E"/>
                </a:solidFill>
                <a:latin typeface="Gill Sans" panose="020B0604020202020204"/>
              </a:rPr>
              <a:t> 2018 !</a:t>
            </a:r>
          </a:p>
        </p:txBody>
      </p:sp>
      <p:sp>
        <p:nvSpPr>
          <p:cNvPr id="4" name="Arrow: Right 3">
            <a:extLst>
              <a:ext uri="{FF2B5EF4-FFF2-40B4-BE49-F238E27FC236}">
                <a16:creationId xmlns:a16="http://schemas.microsoft.com/office/drawing/2014/main" id="{CD214EE0-2E3A-432B-BBD4-227F4F962105}"/>
              </a:ext>
            </a:extLst>
          </p:cNvPr>
          <p:cNvSpPr/>
          <p:nvPr/>
        </p:nvSpPr>
        <p:spPr>
          <a:xfrm rot="9931780">
            <a:off x="6400800" y="3700829"/>
            <a:ext cx="1584251" cy="276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C71D514-8DAB-4753-AAD2-DF39B708F71B}"/>
              </a:ext>
            </a:extLst>
          </p:cNvPr>
          <p:cNvSpPr/>
          <p:nvPr/>
        </p:nvSpPr>
        <p:spPr>
          <a:xfrm>
            <a:off x="173572" y="5029477"/>
            <a:ext cx="74427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6E3205-D6C1-4B4D-90BD-504B3D70AC56}"/>
              </a:ext>
            </a:extLst>
          </p:cNvPr>
          <p:cNvSpPr txBox="1"/>
          <p:nvPr/>
        </p:nvSpPr>
        <p:spPr>
          <a:xfrm>
            <a:off x="6103830" y="4373067"/>
            <a:ext cx="2801650" cy="1231106"/>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r>
              <a:rPr lang="en-US" sz="2000" dirty="0" err="1">
                <a:solidFill>
                  <a:srgbClr val="17375E"/>
                </a:solidFill>
                <a:latin typeface="Gill Sans" panose="020B0604020202020204"/>
              </a:rPr>
              <a:t>Regardez</a:t>
            </a:r>
            <a:r>
              <a:rPr lang="en-US" sz="2000" dirty="0">
                <a:solidFill>
                  <a:srgbClr val="17375E"/>
                </a:solidFill>
                <a:latin typeface="Gill Sans" panose="020B0604020202020204"/>
              </a:rPr>
              <a:t> à qui </a:t>
            </a:r>
            <a:r>
              <a:rPr lang="en-US" sz="2000" dirty="0" err="1">
                <a:solidFill>
                  <a:srgbClr val="17375E"/>
                </a:solidFill>
                <a:latin typeface="Gill Sans" panose="020B0604020202020204"/>
              </a:rPr>
              <a:t>s’adresse</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l’information</a:t>
            </a:r>
            <a:r>
              <a:rPr lang="en-US" sz="2000" dirty="0">
                <a:solidFill>
                  <a:srgbClr val="17375E"/>
                </a:solidFill>
                <a:latin typeface="Gill Sans" panose="020B0604020202020204"/>
              </a:rPr>
              <a:t> et comment </a:t>
            </a:r>
            <a:r>
              <a:rPr lang="en-US" sz="2000" dirty="0" err="1">
                <a:solidFill>
                  <a:srgbClr val="17375E"/>
                </a:solidFill>
                <a:latin typeface="Gill Sans" panose="020B0604020202020204"/>
              </a:rPr>
              <a:t>entrer</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en</a:t>
            </a:r>
            <a:r>
              <a:rPr lang="en-US" sz="2000" dirty="0">
                <a:solidFill>
                  <a:srgbClr val="17375E"/>
                </a:solidFill>
                <a:latin typeface="Gill Sans" panose="020B0604020202020204"/>
              </a:rPr>
              <a:t> contact avec </a:t>
            </a:r>
            <a:r>
              <a:rPr lang="en-US" sz="2000" dirty="0" err="1">
                <a:solidFill>
                  <a:srgbClr val="17375E"/>
                </a:solidFill>
                <a:latin typeface="Gill Sans" panose="020B0604020202020204"/>
              </a:rPr>
              <a:t>eux</a:t>
            </a:r>
            <a:r>
              <a:rPr lang="en-US" sz="2000" dirty="0">
                <a:solidFill>
                  <a:srgbClr val="17375E"/>
                </a:solidFill>
                <a:latin typeface="Gill Sans" panose="020B0604020202020204"/>
              </a:rPr>
              <a:t>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370A537F-9488-4456-87C2-D8F3C84A6F21}" type="slidenum">
              <a:rPr lang="fr-FR" sz="1200" smtClean="0">
                <a:latin typeface="Gill Sans" panose="020B0604020202020204"/>
              </a:rPr>
              <a:pPr algn="ctr"/>
              <a:t>13</a:t>
            </a:fld>
            <a:r>
              <a:rPr lang="fr-FR" sz="1200">
                <a:latin typeface="Gill Sans" panose="020B0604020202020204"/>
              </a:rPr>
              <a:t> / 39</a:t>
            </a:r>
          </a:p>
        </p:txBody>
      </p:sp>
    </p:spTree>
    <p:extLst>
      <p:ext uri="{BB962C8B-B14F-4D97-AF65-F5344CB8AC3E}">
        <p14:creationId xmlns:p14="http://schemas.microsoft.com/office/powerpoint/2010/main" val="43762861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PLANIFICATION ET PUBLICITÉ : POINTS DE DISCUSSION</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23642C5A-993A-466A-A85D-FFBCA740D008}"/>
              </a:ext>
            </a:extLst>
          </p:cNvPr>
          <p:cNvSpPr txBox="1"/>
          <p:nvPr/>
        </p:nvSpPr>
        <p:spPr>
          <a:xfrm>
            <a:off x="304224" y="958850"/>
            <a:ext cx="8534400" cy="4975721"/>
          </a:xfrm>
          <a:prstGeom prst="rect">
            <a:avLst/>
          </a:prstGeom>
          <a:solidFill>
            <a:srgbClr val="FFFFFF"/>
          </a:solidFill>
          <a:ln/>
        </p:spPr>
        <p:txBody>
          <a:bodyPr wrap="square" lIns="0" tIns="0" rIns="0" bIns="0" rtlCol="0">
            <a:spAutoFit/>
          </a:bodyPr>
          <a:lstStyle/>
          <a:p>
            <a:pPr marL="0" lvl="1" algn="just">
              <a:lnSpc>
                <a:spcPts val="2000"/>
              </a:lnSpc>
              <a:spcBef>
                <a:spcPts val="1200"/>
              </a:spcBef>
              <a:spcAft>
                <a:spcPts val="1200"/>
              </a:spcAft>
            </a:pPr>
            <a:r>
              <a:rPr lang="fr-FR" sz="2000" dirty="0">
                <a:solidFill>
                  <a:srgbClr val="17375E"/>
                </a:solidFill>
                <a:latin typeface="Gill Sans" panose="020B0604020202020204"/>
              </a:rPr>
              <a:t>Publicité</a:t>
            </a:r>
          </a:p>
          <a:p>
            <a:pPr marL="539750" lvl="2"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Quels outils des médias sociaux pourriez-vous utiliser pour aider à faire connaître votre salon de l’emploi ?</a:t>
            </a:r>
          </a:p>
          <a:p>
            <a:pPr marL="539750" lvl="2"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Quel serait un exemple d‘outil de communication que vous publieriez ?</a:t>
            </a:r>
          </a:p>
          <a:p>
            <a:pPr marL="539750" lvl="2"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Où pourriez-vous mettre des affiches ou des bannières annonçant le salon ?</a:t>
            </a:r>
          </a:p>
          <a:p>
            <a:pPr marL="0" lvl="1" algn="just">
              <a:lnSpc>
                <a:spcPts val="2000"/>
              </a:lnSpc>
              <a:spcBef>
                <a:spcPts val="1200"/>
              </a:spcBef>
              <a:spcAft>
                <a:spcPts val="1200"/>
              </a:spcAft>
            </a:pPr>
            <a:r>
              <a:rPr lang="fr-FR" sz="2000" dirty="0">
                <a:solidFill>
                  <a:srgbClr val="17375E"/>
                </a:solidFill>
                <a:latin typeface="Gill Sans" panose="020B0604020202020204"/>
              </a:rPr>
              <a:t>Planification</a:t>
            </a:r>
          </a:p>
          <a:p>
            <a:pPr marL="0" lvl="1" algn="just">
              <a:lnSpc>
                <a:spcPts val="2000"/>
              </a:lnSpc>
              <a:spcBef>
                <a:spcPts val="1200"/>
              </a:spcBef>
              <a:spcAft>
                <a:spcPts val="1200"/>
              </a:spcAft>
            </a:pPr>
            <a:r>
              <a:rPr lang="fr-FR" sz="2000" dirty="0">
                <a:solidFill>
                  <a:srgbClr val="17375E"/>
                </a:solidFill>
                <a:latin typeface="Gill Sans" panose="020B0604020202020204"/>
              </a:rPr>
              <a:t>Quel mois / période de l'année vous convient le mieux pour organiser un salon de l’emploi ? Pourquoi ?</a:t>
            </a:r>
          </a:p>
          <a:p>
            <a:pPr marL="539750" lvl="2"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Serait-ce pratique pour les employeurs ?</a:t>
            </a:r>
          </a:p>
          <a:p>
            <a:pPr marL="539750" lvl="2"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Serait-ce pratique pour les étudiants ?</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13E73A14-F1A8-4044-86E1-0484255394EF}" type="slidenum">
              <a:rPr lang="fr-FR" sz="1200" smtClean="0">
                <a:latin typeface="Gill Sans" panose="020B0604020202020204"/>
              </a:rPr>
              <a:pPr algn="ctr"/>
              <a:t>14</a:t>
            </a:fld>
            <a:r>
              <a:rPr lang="fr-FR" sz="1200">
                <a:latin typeface="Gill Sans" panose="020B0604020202020204"/>
              </a:rPr>
              <a:t> / 39</a:t>
            </a:r>
          </a:p>
        </p:txBody>
      </p:sp>
    </p:spTree>
    <p:extLst>
      <p:ext uri="{BB962C8B-B14F-4D97-AF65-F5344CB8AC3E}">
        <p14:creationId xmlns:p14="http://schemas.microsoft.com/office/powerpoint/2010/main" val="309067163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dirty="0">
                <a:solidFill>
                  <a:srgbClr val="C2113A"/>
                </a:solidFill>
                <a:latin typeface="Gill Sans MT" panose="020B0502020104020203" pitchFamily="34" charset="0"/>
                <a:ea typeface="+mj-ea"/>
                <a:cs typeface="+mj-cs"/>
              </a:rPr>
              <a:t>PUBLICITÉ ET PLANIFICATION : ATELIERS / SERVICES PRÉ-SALON</a:t>
            </a:r>
            <a:endParaRPr lang="en-US" b="1" cap="all" dirty="0">
              <a:solidFill>
                <a:srgbClr val="C2113A"/>
              </a:solidFill>
              <a:latin typeface="Gill Sans MT" panose="020B0502020104020203" pitchFamily="34" charset="0"/>
              <a:ea typeface="+mj-ea"/>
              <a:cs typeface="+mj-cs"/>
            </a:endParaRPr>
          </a:p>
        </p:txBody>
      </p:sp>
      <p:sp>
        <p:nvSpPr>
          <p:cNvPr id="3" name="TextBox 2">
            <a:extLst>
              <a:ext uri="{FF2B5EF4-FFF2-40B4-BE49-F238E27FC236}">
                <a16:creationId xmlns:a16="http://schemas.microsoft.com/office/drawing/2014/main" id="{2F388CD8-F1E5-4505-9C87-C76377166DF4}"/>
              </a:ext>
            </a:extLst>
          </p:cNvPr>
          <p:cNvSpPr txBox="1"/>
          <p:nvPr/>
        </p:nvSpPr>
        <p:spPr>
          <a:xfrm>
            <a:off x="304224" y="958849"/>
            <a:ext cx="8534400" cy="5027017"/>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fr-CA" dirty="0">
                <a:solidFill>
                  <a:srgbClr val="17375E"/>
                </a:solidFill>
                <a:latin typeface="Gill Sans" panose="020B0604020202020204"/>
              </a:rPr>
              <a:t>Discutez : Quels seraient les ateliers et les services professionnels pré-salon de l’emploi qui pourraient constituer une VALEUR AJOUTÉE pour les étudiants?</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Booster mon CV</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Simulations d’entretiens d’embauche</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Apparence professionnelle</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Me présenter en 60 secondes</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Rafraichissement du profil LinkedIn </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Comment tirer profit d’un salon de l’emploi</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Quoi d'autre?</a:t>
            </a:r>
          </a:p>
          <a:p>
            <a:pPr marL="342900" indent="-342900" algn="just">
              <a:lnSpc>
                <a:spcPts val="2000"/>
              </a:lnSpc>
              <a:spcBef>
                <a:spcPts val="1200"/>
              </a:spcBef>
              <a:spcAft>
                <a:spcPts val="1200"/>
              </a:spcAft>
              <a:buFont typeface="Arial" panose="020B0604020202020204" pitchFamily="34" charset="0"/>
              <a:buChar char="•"/>
            </a:pPr>
            <a:r>
              <a:rPr lang="fr-FR" dirty="0">
                <a:solidFill>
                  <a:srgbClr val="17375E"/>
                </a:solidFill>
                <a:latin typeface="Gill Sans" panose="020B0604020202020204"/>
              </a:rPr>
              <a:t>Que faites-vous déjà ? Qu'aimeriez-vous faire de plus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1D2FFE15-C4A6-452F-B397-C74F07271201}" type="slidenum">
              <a:rPr lang="fr-FR" sz="1200" smtClean="0">
                <a:latin typeface="Gill Sans" panose="020B0604020202020204"/>
              </a:rPr>
              <a:pPr algn="ctr"/>
              <a:t>15</a:t>
            </a:fld>
            <a:r>
              <a:rPr lang="fr-FR" sz="1200">
                <a:latin typeface="Gill Sans" panose="020B0604020202020204"/>
              </a:rPr>
              <a:t> / 39</a:t>
            </a:r>
          </a:p>
        </p:txBody>
      </p:sp>
    </p:spTree>
    <p:extLst>
      <p:ext uri="{BB962C8B-B14F-4D97-AF65-F5344CB8AC3E}">
        <p14:creationId xmlns:p14="http://schemas.microsoft.com/office/powerpoint/2010/main" val="6849062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A5CAA-A651-47A9-A8A9-C3F6C3A6F9D2}"/>
              </a:ext>
            </a:extLst>
          </p:cNvPr>
          <p:cNvSpPr txBox="1"/>
          <p:nvPr/>
        </p:nvSpPr>
        <p:spPr>
          <a:xfrm>
            <a:off x="304224" y="958850"/>
            <a:ext cx="8534400" cy="302647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1900"/>
              </a:lnSpc>
              <a:spcBef>
                <a:spcPts val="600"/>
              </a:spcBef>
              <a:spcAft>
                <a:spcPts val="600"/>
              </a:spcAft>
            </a:pPr>
            <a:r>
              <a:rPr lang="en-US" dirty="0" err="1">
                <a:solidFill>
                  <a:srgbClr val="17375E"/>
                </a:solidFill>
                <a:latin typeface="Gill Sans" panose="020B0604020202020204"/>
              </a:rPr>
              <a:t>Éléments</a:t>
            </a:r>
            <a:r>
              <a:rPr lang="en-US" dirty="0">
                <a:solidFill>
                  <a:srgbClr val="17375E"/>
                </a:solidFill>
                <a:latin typeface="Gill Sans" panose="020B0604020202020204"/>
              </a:rPr>
              <a:t> à </a:t>
            </a:r>
            <a:r>
              <a:rPr lang="en-US" dirty="0" err="1">
                <a:solidFill>
                  <a:srgbClr val="17375E"/>
                </a:solidFill>
                <a:latin typeface="Gill Sans" panose="020B0604020202020204"/>
              </a:rPr>
              <a:t>prendre</a:t>
            </a:r>
            <a:r>
              <a:rPr lang="en-US" dirty="0">
                <a:solidFill>
                  <a:srgbClr val="17375E"/>
                </a:solidFill>
                <a:latin typeface="Gill Sans" panose="020B0604020202020204"/>
              </a:rPr>
              <a:t> </a:t>
            </a:r>
            <a:r>
              <a:rPr lang="en-US" dirty="0" err="1">
                <a:solidFill>
                  <a:srgbClr val="17375E"/>
                </a:solidFill>
                <a:latin typeface="Gill Sans" panose="020B0604020202020204"/>
              </a:rPr>
              <a:t>en</a:t>
            </a:r>
            <a:r>
              <a:rPr lang="en-US" dirty="0">
                <a:solidFill>
                  <a:srgbClr val="17375E"/>
                </a:solidFill>
                <a:latin typeface="Gill Sans" panose="020B0604020202020204"/>
              </a:rPr>
              <a:t> </a:t>
            </a:r>
            <a:r>
              <a:rPr lang="en-US" dirty="0" err="1">
                <a:solidFill>
                  <a:srgbClr val="17375E"/>
                </a:solidFill>
                <a:latin typeface="Gill Sans" panose="020B0604020202020204"/>
              </a:rPr>
              <a:t>compte</a:t>
            </a:r>
            <a:r>
              <a:rPr lang="en-US" dirty="0">
                <a:solidFill>
                  <a:srgbClr val="17375E"/>
                </a:solidFill>
                <a:latin typeface="Gill Sans" panose="020B0604020202020204"/>
              </a:rPr>
              <a:t> : </a:t>
            </a:r>
          </a:p>
          <a:p>
            <a:pPr marL="342900" indent="-342900" algn="just">
              <a:lnSpc>
                <a:spcPts val="1900"/>
              </a:lnSpc>
              <a:spcBef>
                <a:spcPts val="600"/>
              </a:spcBef>
              <a:spcAft>
                <a:spcPts val="600"/>
              </a:spcAft>
              <a:buFont typeface="Arial" panose="020B0604020202020204" pitchFamily="34" charset="0"/>
              <a:buChar char="•"/>
            </a:pPr>
            <a:r>
              <a:rPr lang="fr-CA" dirty="0">
                <a:solidFill>
                  <a:srgbClr val="17375E"/>
                </a:solidFill>
                <a:latin typeface="Gill Sans" panose="020B0604020202020204"/>
              </a:rPr>
              <a:t>Entrées pour les étudiants et les employeurs</a:t>
            </a:r>
          </a:p>
          <a:p>
            <a:pPr marL="342900" indent="-342900" algn="just">
              <a:lnSpc>
                <a:spcPts val="1900"/>
              </a:lnSpc>
              <a:spcBef>
                <a:spcPts val="600"/>
              </a:spcBef>
              <a:spcAft>
                <a:spcPts val="600"/>
              </a:spcAft>
              <a:buFont typeface="Arial" panose="020B0604020202020204" pitchFamily="34" charset="0"/>
              <a:buChar char="•"/>
            </a:pPr>
            <a:r>
              <a:rPr lang="fr-CA" dirty="0">
                <a:solidFill>
                  <a:srgbClr val="17375E"/>
                </a:solidFill>
                <a:latin typeface="Gill Sans" panose="020B0604020202020204"/>
              </a:rPr>
              <a:t>Liste des entreprises présentes</a:t>
            </a:r>
          </a:p>
          <a:p>
            <a:pPr marL="342900" indent="-342900" algn="just">
              <a:lnSpc>
                <a:spcPts val="1900"/>
              </a:lnSpc>
              <a:spcBef>
                <a:spcPts val="600"/>
              </a:spcBef>
              <a:spcAft>
                <a:spcPts val="600"/>
              </a:spcAft>
              <a:buFont typeface="Arial" panose="020B0604020202020204" pitchFamily="34" charset="0"/>
              <a:buChar char="•"/>
            </a:pPr>
            <a:r>
              <a:rPr lang="fr-CA" dirty="0">
                <a:solidFill>
                  <a:srgbClr val="17375E"/>
                </a:solidFill>
                <a:latin typeface="Gill Sans" panose="020B0604020202020204"/>
              </a:rPr>
              <a:t>Tableaux codés par couleur et par secteur d’activité</a:t>
            </a:r>
          </a:p>
          <a:p>
            <a:pPr marL="627063" lvl="1" indent="-342900" algn="just">
              <a:lnSpc>
                <a:spcPts val="1900"/>
              </a:lnSpc>
              <a:spcBef>
                <a:spcPts val="600"/>
              </a:spcBef>
              <a:spcAft>
                <a:spcPts val="600"/>
              </a:spcAft>
              <a:buAutoNum type="arabicPeriod"/>
            </a:pPr>
            <a:r>
              <a:rPr lang="en-US" dirty="0">
                <a:solidFill>
                  <a:srgbClr val="17375E"/>
                </a:solidFill>
                <a:latin typeface="Gill Sans" panose="020B0604020202020204"/>
              </a:rPr>
              <a:t>STEM</a:t>
            </a:r>
          </a:p>
          <a:p>
            <a:pPr marL="627063" lvl="1" indent="-342900" algn="just">
              <a:lnSpc>
                <a:spcPts val="1900"/>
              </a:lnSpc>
              <a:spcBef>
                <a:spcPts val="600"/>
              </a:spcBef>
              <a:spcAft>
                <a:spcPts val="600"/>
              </a:spcAft>
              <a:buAutoNum type="arabicPeriod"/>
            </a:pPr>
            <a:r>
              <a:rPr lang="en-US" dirty="0">
                <a:solidFill>
                  <a:srgbClr val="17375E"/>
                </a:solidFill>
                <a:latin typeface="Gill Sans" panose="020B0604020202020204"/>
              </a:rPr>
              <a:t>Santé</a:t>
            </a:r>
          </a:p>
          <a:p>
            <a:pPr marL="627063" lvl="1" indent="-342900" algn="just">
              <a:lnSpc>
                <a:spcPts val="1900"/>
              </a:lnSpc>
              <a:spcBef>
                <a:spcPts val="600"/>
              </a:spcBef>
              <a:spcAft>
                <a:spcPts val="600"/>
              </a:spcAft>
              <a:buAutoNum type="arabicPeriod"/>
            </a:pPr>
            <a:r>
              <a:rPr lang="en-US" dirty="0">
                <a:solidFill>
                  <a:srgbClr val="17375E"/>
                </a:solidFill>
                <a:latin typeface="Gill Sans" panose="020B0604020202020204"/>
              </a:rPr>
              <a:t>Marketing / </a:t>
            </a:r>
            <a:r>
              <a:rPr lang="en-US" dirty="0" err="1">
                <a:solidFill>
                  <a:srgbClr val="17375E"/>
                </a:solidFill>
                <a:latin typeface="Gill Sans" panose="020B0604020202020204"/>
              </a:rPr>
              <a:t>Tourisme</a:t>
            </a:r>
            <a:endParaRPr lang="en-US" dirty="0">
              <a:solidFill>
                <a:srgbClr val="17375E"/>
              </a:solidFill>
              <a:latin typeface="Gill Sans" panose="020B0604020202020204"/>
            </a:endParaRPr>
          </a:p>
          <a:p>
            <a:pPr marL="627063" lvl="1" indent="-342900" algn="just">
              <a:lnSpc>
                <a:spcPts val="1900"/>
              </a:lnSpc>
              <a:spcBef>
                <a:spcPts val="600"/>
              </a:spcBef>
              <a:spcAft>
                <a:spcPts val="600"/>
              </a:spcAft>
              <a:buAutoNum type="arabicPeriod"/>
            </a:pPr>
            <a:r>
              <a:rPr lang="en-US" dirty="0">
                <a:solidFill>
                  <a:srgbClr val="17375E"/>
                </a:solidFill>
                <a:latin typeface="Gill Sans" panose="020B0604020202020204"/>
              </a:rPr>
              <a:t>Sponsors </a:t>
            </a:r>
            <a:r>
              <a:rPr lang="en-US" dirty="0" err="1">
                <a:solidFill>
                  <a:srgbClr val="17375E"/>
                </a:solidFill>
                <a:latin typeface="Gill Sans" panose="020B0604020202020204"/>
              </a:rPr>
              <a:t>mis</a:t>
            </a:r>
            <a:r>
              <a:rPr lang="en-US" dirty="0">
                <a:solidFill>
                  <a:srgbClr val="17375E"/>
                </a:solidFill>
                <a:latin typeface="Gill Sans" panose="020B0604020202020204"/>
              </a:rPr>
              <a:t> </a:t>
            </a:r>
            <a:r>
              <a:rPr lang="en-US" dirty="0" err="1">
                <a:solidFill>
                  <a:srgbClr val="17375E"/>
                </a:solidFill>
                <a:latin typeface="Gill Sans" panose="020B0604020202020204"/>
              </a:rPr>
              <a:t>en</a:t>
            </a:r>
            <a:r>
              <a:rPr lang="en-US" dirty="0">
                <a:solidFill>
                  <a:srgbClr val="17375E"/>
                </a:solidFill>
                <a:latin typeface="Gill Sans" panose="020B0604020202020204"/>
              </a:rPr>
              <a:t> </a:t>
            </a:r>
            <a:r>
              <a:rPr lang="en-US" dirty="0" err="1">
                <a:solidFill>
                  <a:srgbClr val="17375E"/>
                </a:solidFill>
                <a:latin typeface="Gill Sans" panose="020B0604020202020204"/>
              </a:rPr>
              <a:t>évidence</a:t>
            </a:r>
            <a:endParaRPr lang="en-US" dirty="0">
              <a:solidFill>
                <a:srgbClr val="17375E"/>
              </a:solidFill>
              <a:latin typeface="Gill Sans" panose="020B0604020202020204"/>
            </a:endParaRP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PUBLICITÉ ET PLANIFICATION : CARTE DU SALON DE L’EMPLOI</a:t>
            </a:r>
            <a:endParaRPr lang="en-US" b="1" cap="all" dirty="0">
              <a:solidFill>
                <a:srgbClr val="C2113A"/>
              </a:solidFill>
              <a:latin typeface="Gill Sans MT" panose="020B0502020104020203" pitchFamily="34" charset="0"/>
              <a:ea typeface="+mj-ea"/>
              <a:cs typeface="+mj-cs"/>
            </a:endParaRPr>
          </a:p>
        </p:txBody>
      </p:sp>
      <p:pic>
        <p:nvPicPr>
          <p:cNvPr id="6" name="Picture 5">
            <a:extLst>
              <a:ext uri="{FF2B5EF4-FFF2-40B4-BE49-F238E27FC236}">
                <a16:creationId xmlns:a16="http://schemas.microsoft.com/office/drawing/2014/main" id="{CF881F5A-D811-4CDA-8CF9-F5B62E50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274" y="2778153"/>
            <a:ext cx="5005054" cy="31654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6">
            <a:extLst>
              <a:ext uri="{FF2B5EF4-FFF2-40B4-BE49-F238E27FC236}">
                <a16:creationId xmlns:a16="http://schemas.microsoft.com/office/drawing/2014/main" id="{7BA94990-ABE0-4884-8046-34F18DD70EC1}"/>
              </a:ext>
            </a:extLst>
          </p:cNvPr>
          <p:cNvSpPr txBox="1"/>
          <p:nvPr/>
        </p:nvSpPr>
        <p:spPr>
          <a:xfrm>
            <a:off x="304224" y="5631873"/>
            <a:ext cx="3249467" cy="461665"/>
          </a:xfrm>
          <a:prstGeom prst="rect">
            <a:avLst/>
          </a:prstGeom>
          <a:noFill/>
        </p:spPr>
        <p:txBody>
          <a:bodyPr wrap="square" rtlCol="0">
            <a:spAutoFit/>
          </a:bodyPr>
          <a:lstStyle/>
          <a:p>
            <a:r>
              <a:rPr lang="en-US" sz="1200" dirty="0">
                <a:latin typeface="Gill Sans" panose="020B0604020202020204"/>
              </a:rPr>
              <a:t>Source : </a:t>
            </a:r>
            <a:r>
              <a:rPr lang="en-US" sz="1200" dirty="0">
                <a:latin typeface="Gill Sans" panose="020B0604020202020204"/>
                <a:hlinkClick r:id="rId5"/>
              </a:rPr>
              <a:t>Appalachia State University Career Development Center</a:t>
            </a:r>
            <a:endParaRPr lang="en-US" sz="1200" dirty="0">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746929BA-E782-45F3-B62C-002E4BD26274}" type="slidenum">
              <a:rPr lang="fr-FR" sz="1200" smtClean="0">
                <a:latin typeface="Gill Sans" panose="020B0604020202020204"/>
              </a:rPr>
              <a:pPr algn="ctr"/>
              <a:t>16</a:t>
            </a:fld>
            <a:r>
              <a:rPr lang="fr-FR" sz="1200">
                <a:latin typeface="Gill Sans" panose="020B0604020202020204"/>
              </a:rPr>
              <a:t> / 39</a:t>
            </a:r>
          </a:p>
        </p:txBody>
      </p:sp>
    </p:spTree>
    <p:extLst>
      <p:ext uri="{BB962C8B-B14F-4D97-AF65-F5344CB8AC3E}">
        <p14:creationId xmlns:p14="http://schemas.microsoft.com/office/powerpoint/2010/main" val="423226895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D8F81-733E-4B50-A656-C23AE370BCF4}"/>
              </a:ext>
            </a:extLst>
          </p:cNvPr>
          <p:cNvSpPr txBox="1"/>
          <p:nvPr/>
        </p:nvSpPr>
        <p:spPr>
          <a:xfrm>
            <a:off x="304225" y="958850"/>
            <a:ext cx="8534400" cy="1077218"/>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fr-CA" sz="2000" dirty="0">
                <a:solidFill>
                  <a:srgbClr val="17375E"/>
                </a:solidFill>
                <a:latin typeface="Gill Sans" panose="020B0604020202020204"/>
              </a:rPr>
              <a:t>Autres éléments à prendre en compte :</a:t>
            </a:r>
          </a:p>
          <a:p>
            <a:pPr algn="just">
              <a:lnSpc>
                <a:spcPts val="2000"/>
              </a:lnSpc>
              <a:spcBef>
                <a:spcPts val="1200"/>
              </a:spcBef>
              <a:spcAft>
                <a:spcPts val="1200"/>
              </a:spcAft>
            </a:pPr>
            <a:r>
              <a:rPr lang="fr-CA" sz="2000" dirty="0">
                <a:solidFill>
                  <a:srgbClr val="17375E"/>
                </a:solidFill>
                <a:latin typeface="Gill Sans" panose="020B0604020202020204"/>
              </a:rPr>
              <a:t>Clé pour trouver les entreprises qui embauchent et celles qui offrent des stages</a:t>
            </a:r>
            <a:endParaRPr lang="en-US" sz="2000" dirty="0">
              <a:solidFill>
                <a:srgbClr val="17375E"/>
              </a:solidFill>
              <a:latin typeface="Gill Sans" panose="020B0604020202020204"/>
            </a:endParaRP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PUBLICITÉ ET PLANIFICATION : CARTE AVEC CODES DE COULEUR</a:t>
            </a:r>
            <a:endParaRPr lang="en-US" b="1" cap="all" dirty="0">
              <a:solidFill>
                <a:srgbClr val="C2113A"/>
              </a:solidFill>
              <a:latin typeface="Gill Sans MT" panose="020B0502020104020203" pitchFamily="34" charset="0"/>
              <a:ea typeface="+mj-ea"/>
              <a:cs typeface="+mj-cs"/>
            </a:endParaRPr>
          </a:p>
        </p:txBody>
      </p:sp>
      <p:pic>
        <p:nvPicPr>
          <p:cNvPr id="6" name="Picture 5">
            <a:extLst>
              <a:ext uri="{FF2B5EF4-FFF2-40B4-BE49-F238E27FC236}">
                <a16:creationId xmlns:a16="http://schemas.microsoft.com/office/drawing/2014/main" id="{CF881F5A-D811-4CDA-8CF9-F5B62E50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889" y="1936060"/>
            <a:ext cx="6062736" cy="3762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7BA94990-ABE0-4884-8046-34F18DD70EC1}"/>
              </a:ext>
            </a:extLst>
          </p:cNvPr>
          <p:cNvSpPr txBox="1"/>
          <p:nvPr/>
        </p:nvSpPr>
        <p:spPr>
          <a:xfrm>
            <a:off x="2601352" y="5858781"/>
            <a:ext cx="4774019" cy="276999"/>
          </a:xfrm>
          <a:prstGeom prst="rect">
            <a:avLst/>
          </a:prstGeom>
          <a:noFill/>
        </p:spPr>
        <p:txBody>
          <a:bodyPr wrap="square" rtlCol="0">
            <a:spAutoFit/>
          </a:bodyPr>
          <a:lstStyle/>
          <a:p>
            <a:r>
              <a:rPr lang="en-US" sz="1200" dirty="0">
                <a:latin typeface="Gill Sans" panose="020B0604020202020204"/>
              </a:rPr>
              <a:t>Source: </a:t>
            </a:r>
            <a:r>
              <a:rPr lang="en-US" sz="1200" dirty="0">
                <a:latin typeface="Gill Sans" panose="020B0604020202020204"/>
                <a:hlinkClick r:id="rId5"/>
              </a:rPr>
              <a:t>Appalachia State University Career Development Center</a:t>
            </a:r>
            <a:endParaRPr lang="en-US" sz="1200" dirty="0">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7F6681D7-6267-40B6-8D2D-DFD4A0AD4E5F}" type="slidenum">
              <a:rPr lang="fr-FR" sz="1200" smtClean="0">
                <a:latin typeface="Gill Sans" panose="020B0604020202020204"/>
              </a:rPr>
              <a:pPr algn="ctr"/>
              <a:t>17</a:t>
            </a:fld>
            <a:r>
              <a:rPr lang="fr-FR" sz="1200">
                <a:latin typeface="Gill Sans" panose="020B0604020202020204"/>
              </a:rPr>
              <a:t> / 39</a:t>
            </a:r>
          </a:p>
        </p:txBody>
      </p:sp>
    </p:spTree>
    <p:extLst>
      <p:ext uri="{BB962C8B-B14F-4D97-AF65-F5344CB8AC3E}">
        <p14:creationId xmlns:p14="http://schemas.microsoft.com/office/powerpoint/2010/main" val="286133340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MISE EN OEUVRE : MEILLEURES PRATIQUES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D262A1BD-5AB8-4D69-B9A1-59708F6D84EA}"/>
              </a:ext>
            </a:extLst>
          </p:cNvPr>
          <p:cNvSpPr txBox="1"/>
          <p:nvPr/>
        </p:nvSpPr>
        <p:spPr>
          <a:xfrm>
            <a:off x="304224" y="958850"/>
            <a:ext cx="8534400" cy="492442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Prévoyez la météo !</a:t>
            </a:r>
          </a:p>
          <a:p>
            <a:pPr algn="just">
              <a:lnSpc>
                <a:spcPts val="2000"/>
              </a:lnSpc>
              <a:spcBef>
                <a:spcPts val="1200"/>
              </a:spcBef>
              <a:spcAft>
                <a:spcPts val="1200"/>
              </a:spcAft>
            </a:pPr>
            <a:r>
              <a:rPr lang="fr-FR" sz="2000" dirty="0">
                <a:solidFill>
                  <a:srgbClr val="17375E"/>
                </a:solidFill>
                <a:latin typeface="Gill Sans" panose="020B0604020202020204"/>
              </a:rPr>
              <a:t>Réfléchissez au nombre d'entreprises qui viendront et au meilleur endroit ou site</a:t>
            </a:r>
          </a:p>
          <a:p>
            <a:pPr marL="363538"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Dans mon université, nous avons tenu le salon de l’emploi à deux endroits quand il est devenu trop grand pour une salle</a:t>
            </a:r>
          </a:p>
          <a:p>
            <a:pPr marL="363538"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Assurez-vous que tous les professeurs qui enseignent dans cet endroit savent que le salon est planifié bien à l'avance afin de ne pas perturber les cours</a:t>
            </a:r>
          </a:p>
          <a:p>
            <a:pPr marL="363538"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Fournissez une carte des stands aux étudiants</a:t>
            </a:r>
          </a:p>
          <a:p>
            <a:pPr algn="just">
              <a:lnSpc>
                <a:spcPts val="2000"/>
              </a:lnSpc>
              <a:spcBef>
                <a:spcPts val="1200"/>
              </a:spcBef>
              <a:spcAft>
                <a:spcPts val="1200"/>
              </a:spcAft>
            </a:pPr>
            <a:r>
              <a:rPr lang="fr-FR" sz="2000" dirty="0">
                <a:solidFill>
                  <a:srgbClr val="17375E"/>
                </a:solidFill>
                <a:latin typeface="Gill Sans" panose="020B0604020202020204"/>
              </a:rPr>
              <a:t>Si possible, fournir de l'eau et des collations aux employeurs</a:t>
            </a:r>
          </a:p>
          <a:p>
            <a:pPr algn="just">
              <a:lnSpc>
                <a:spcPts val="2000"/>
              </a:lnSpc>
              <a:spcBef>
                <a:spcPts val="1200"/>
              </a:spcBef>
              <a:spcAft>
                <a:spcPts val="1200"/>
              </a:spcAft>
            </a:pPr>
            <a:r>
              <a:rPr lang="fr-FR" sz="2000" dirty="0">
                <a:solidFill>
                  <a:srgbClr val="17375E"/>
                </a:solidFill>
                <a:latin typeface="Gill Sans" panose="020B0604020202020204"/>
              </a:rPr>
              <a:t>Mobilisez des étudiants ambassadeurs pour aider à la logistique tout au long de la journée</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B6949621-FC8B-4BE4-8406-F2260C11CB03}" type="slidenum">
              <a:rPr lang="fr-FR" sz="1200" smtClean="0">
                <a:latin typeface="Gill Sans" panose="020B0604020202020204"/>
              </a:rPr>
              <a:pPr algn="ctr"/>
              <a:t>18</a:t>
            </a:fld>
            <a:r>
              <a:rPr lang="fr-FR" sz="1200">
                <a:latin typeface="Gill Sans" panose="020B0604020202020204"/>
              </a:rPr>
              <a:t> / 39</a:t>
            </a:r>
          </a:p>
        </p:txBody>
      </p:sp>
    </p:spTree>
    <p:extLst>
      <p:ext uri="{BB962C8B-B14F-4D97-AF65-F5344CB8AC3E}">
        <p14:creationId xmlns:p14="http://schemas.microsoft.com/office/powerpoint/2010/main" val="358189042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MISE EN OEUVRE : ETUDIANTS AMBASSADEURS</a:t>
            </a:r>
            <a:endParaRPr lang="en-US" b="1" cap="all" dirty="0">
              <a:solidFill>
                <a:srgbClr val="C2113A"/>
              </a:solidFill>
              <a:latin typeface="Gill Sans MT" panose="020B0502020104020203" pitchFamily="34" charset="0"/>
              <a:ea typeface="+mj-ea"/>
              <a:cs typeface="+mj-cs"/>
            </a:endParaRPr>
          </a:p>
        </p:txBody>
      </p:sp>
      <p:sp>
        <p:nvSpPr>
          <p:cNvPr id="3" name="TextBox 2">
            <a:extLst>
              <a:ext uri="{FF2B5EF4-FFF2-40B4-BE49-F238E27FC236}">
                <a16:creationId xmlns:a16="http://schemas.microsoft.com/office/drawing/2014/main" id="{5F3EE768-BCE3-4AA0-BE3A-CD7ECB20052F}"/>
              </a:ext>
            </a:extLst>
          </p:cNvPr>
          <p:cNvSpPr txBox="1"/>
          <p:nvPr/>
        </p:nvSpPr>
        <p:spPr>
          <a:xfrm>
            <a:off x="304224" y="958849"/>
            <a:ext cx="8534400" cy="512961"/>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fr-CA" sz="2000" dirty="0">
                <a:solidFill>
                  <a:srgbClr val="17375E"/>
                </a:solidFill>
                <a:latin typeface="Gill Sans" panose="020B0604020202020204"/>
              </a:rPr>
              <a:t>Discutez et notez : à quelles étapes du salon de l’emploi pouvez-vous mobiliser les ambassadeurs étudiants et dans quels rôles ?</a:t>
            </a:r>
            <a:endParaRPr lang="en-US" sz="2000" dirty="0">
              <a:solidFill>
                <a:srgbClr val="17375E"/>
              </a:solidFill>
              <a:latin typeface="Gill Sans" panose="020B0604020202020204"/>
            </a:endParaRPr>
          </a:p>
        </p:txBody>
      </p:sp>
      <p:sp>
        <p:nvSpPr>
          <p:cNvPr id="4" name="TextBox 3">
            <a:extLst>
              <a:ext uri="{FF2B5EF4-FFF2-40B4-BE49-F238E27FC236}">
                <a16:creationId xmlns:a16="http://schemas.microsoft.com/office/drawing/2014/main" id="{FDFC8134-5282-4D21-9764-1C996ABA4B0F}"/>
              </a:ext>
            </a:extLst>
          </p:cNvPr>
          <p:cNvSpPr txBox="1"/>
          <p:nvPr/>
        </p:nvSpPr>
        <p:spPr>
          <a:xfrm>
            <a:off x="5771626" y="2516697"/>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A74736C7-A70A-4A9B-AB84-E46663E85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270" y="2572430"/>
            <a:ext cx="4373461" cy="3280096"/>
          </a:xfrm>
          <a:prstGeom prst="rect">
            <a:avLst/>
          </a:prstGeom>
        </p:spPr>
      </p:pic>
      <p:sp>
        <p:nvSpPr>
          <p:cNvPr id="13" name="TextBox 12">
            <a:extLst>
              <a:ext uri="{FF2B5EF4-FFF2-40B4-BE49-F238E27FC236}">
                <a16:creationId xmlns:a16="http://schemas.microsoft.com/office/drawing/2014/main" id="{CAC85DD8-33E9-4D51-9213-1CFDB45E795D}"/>
              </a:ext>
            </a:extLst>
          </p:cNvPr>
          <p:cNvSpPr txBox="1"/>
          <p:nvPr/>
        </p:nvSpPr>
        <p:spPr>
          <a:xfrm>
            <a:off x="7189366" y="5596046"/>
            <a:ext cx="1497434" cy="25648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en-US" sz="2000" dirty="0" err="1">
                <a:solidFill>
                  <a:srgbClr val="17375E"/>
                </a:solidFill>
                <a:latin typeface="Gill Sans" panose="020B0604020202020204"/>
              </a:rPr>
              <a:t>Voir</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l’annexe</a:t>
            </a:r>
            <a:endParaRPr lang="en-US" sz="2000" dirty="0">
              <a:solidFill>
                <a:srgbClr val="17375E"/>
              </a:solidFill>
              <a:latin typeface="Gill Sans" panose="020B0604020202020204"/>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A2B30EF-8982-4737-B404-5529D755D397}" type="slidenum">
              <a:rPr lang="fr-FR" sz="1200" smtClean="0">
                <a:latin typeface="Gill Sans" panose="020B0604020202020204"/>
              </a:rPr>
              <a:pPr algn="ctr"/>
              <a:t>19</a:t>
            </a:fld>
            <a:r>
              <a:rPr lang="fr-FR" sz="1200">
                <a:latin typeface="Gill Sans" panose="020B0604020202020204"/>
              </a:rPr>
              <a:t> / 39</a:t>
            </a:r>
          </a:p>
        </p:txBody>
      </p:sp>
    </p:spTree>
    <p:extLst>
      <p:ext uri="{BB962C8B-B14F-4D97-AF65-F5344CB8AC3E}">
        <p14:creationId xmlns:p14="http://schemas.microsoft.com/office/powerpoint/2010/main" val="232238696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5">
            <a:extLst>
              <a:ext uri="{FF2B5EF4-FFF2-40B4-BE49-F238E27FC236}">
                <a16:creationId xmlns:a16="http://schemas.microsoft.com/office/drawing/2014/main" id="{DA15E400-190F-40F5-84CB-3E9AE2A4FA84}"/>
              </a:ext>
            </a:extLst>
          </p:cNvPr>
          <p:cNvSpPr txBox="1">
            <a:spLocks/>
          </p:cNvSpPr>
          <p:nvPr/>
        </p:nvSpPr>
        <p:spPr>
          <a:xfrm>
            <a:off x="304800" y="266513"/>
            <a:ext cx="8534400" cy="692337"/>
          </a:xfrm>
          <a:prstGeom prst="rect">
            <a:avLst/>
          </a:prstGeom>
        </p:spPr>
        <p:txBody>
          <a:bodyPr lIns="0" tIns="0" rIns="0" bIns="0"/>
          <a:lstStyle>
            <a:lvl1pPr algn="l" defTabSz="457200" rtl="0" eaLnBrk="1" latinLnBrk="0" hangingPunct="1">
              <a:spcBef>
                <a:spcPct val="0"/>
              </a:spcBef>
              <a:buNone/>
              <a:defRPr sz="2400" kern="1200" cap="all">
                <a:solidFill>
                  <a:srgbClr val="FFFFF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800" b="1" dirty="0">
                <a:solidFill>
                  <a:srgbClr val="C2113A"/>
                </a:solidFill>
                <a:latin typeface="Gill Sans MT" panose="020B0502020104020203" pitchFamily="34" charset="0"/>
              </a:rPr>
              <a:t>BRISE-GLACE</a:t>
            </a:r>
            <a:endParaRPr kumimoji="0" lang="fr-FR" sz="1800" b="1" i="0" u="none" strike="noStrike" kern="1200" cap="all" spc="0" normalizeH="0" baseline="0" noProof="0" dirty="0">
              <a:ln>
                <a:noFill/>
              </a:ln>
              <a:solidFill>
                <a:srgbClr val="C2113A"/>
              </a:solidFill>
              <a:effectLst/>
              <a:uLnTx/>
              <a:uFillTx/>
              <a:latin typeface="Gill Sans MT" panose="020B0502020104020203" pitchFamily="34" charset="0"/>
            </a:endParaRPr>
          </a:p>
        </p:txBody>
      </p:sp>
      <p:sp>
        <p:nvSpPr>
          <p:cNvPr id="2" name="TextBox 1">
            <a:extLst>
              <a:ext uri="{FF2B5EF4-FFF2-40B4-BE49-F238E27FC236}">
                <a16:creationId xmlns:a16="http://schemas.microsoft.com/office/drawing/2014/main" id="{B6B36916-ECA7-4D2A-BD1B-F164A8CDBCD8}"/>
              </a:ext>
            </a:extLst>
          </p:cNvPr>
          <p:cNvSpPr txBox="1"/>
          <p:nvPr/>
        </p:nvSpPr>
        <p:spPr>
          <a:xfrm>
            <a:off x="829340" y="1212112"/>
            <a:ext cx="7198241"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904B1FA4-BF6A-4012-8896-B38CDFE848D4}"/>
              </a:ext>
            </a:extLst>
          </p:cNvPr>
          <p:cNvSpPr txBox="1"/>
          <p:nvPr/>
        </p:nvSpPr>
        <p:spPr>
          <a:xfrm>
            <a:off x="304225" y="958850"/>
            <a:ext cx="8534400" cy="25648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en-US" sz="2000" dirty="0" err="1">
                <a:solidFill>
                  <a:srgbClr val="17375E"/>
                </a:solidFill>
                <a:latin typeface="Gill Sans" panose="020B0604020202020204"/>
              </a:rPr>
              <a:t>Roadtrip</a:t>
            </a:r>
            <a:r>
              <a:rPr lang="en-US" sz="2000" dirty="0">
                <a:solidFill>
                  <a:srgbClr val="17375E"/>
                </a:solidFill>
                <a:latin typeface="Gill Sans" panose="020B0604020202020204"/>
              </a:rPr>
              <a:t> Nation </a:t>
            </a:r>
          </a:p>
        </p:txBody>
      </p:sp>
      <p:sp>
        <p:nvSpPr>
          <p:cNvPr id="6" name="TextBox 5">
            <a:extLst>
              <a:ext uri="{FF2B5EF4-FFF2-40B4-BE49-F238E27FC236}">
                <a16:creationId xmlns:a16="http://schemas.microsoft.com/office/drawing/2014/main" id="{31B8EE91-E775-4CD1-AFC0-476F0E4032B5}"/>
              </a:ext>
            </a:extLst>
          </p:cNvPr>
          <p:cNvSpPr txBox="1"/>
          <p:nvPr/>
        </p:nvSpPr>
        <p:spPr>
          <a:xfrm>
            <a:off x="304224" y="1478398"/>
            <a:ext cx="8534400" cy="4154984"/>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just">
              <a:lnSpc>
                <a:spcPts val="2000"/>
              </a:lnSpc>
              <a:spcBef>
                <a:spcPts val="1200"/>
              </a:spcBef>
              <a:spcAft>
                <a:spcPts val="1200"/>
              </a:spcAft>
            </a:pPr>
            <a:r>
              <a:rPr lang="fr-CA" sz="2000" dirty="0">
                <a:solidFill>
                  <a:srgbClr val="17375E"/>
                </a:solidFill>
                <a:latin typeface="Gill Sans" panose="020B0604020202020204"/>
              </a:rPr>
              <a:t>Situation : Vous voyagerez à travers le pays dans un bus pour interviewer des personnes travaillant dans un secteur d’activité, un poste ou une mission qui vous intéresse le plus.</a:t>
            </a:r>
          </a:p>
          <a:p>
            <a:pPr algn="just">
              <a:lnSpc>
                <a:spcPts val="2000"/>
              </a:lnSpc>
              <a:spcBef>
                <a:spcPts val="1200"/>
              </a:spcBef>
              <a:spcAft>
                <a:spcPts val="1200"/>
              </a:spcAft>
            </a:pPr>
            <a:r>
              <a:rPr lang="fr-CA" sz="2000" b="1" dirty="0">
                <a:solidFill>
                  <a:srgbClr val="17375E"/>
                </a:solidFill>
                <a:latin typeface="Gill Sans" panose="020B0604020202020204"/>
              </a:rPr>
              <a:t>Qui allez-vous interviewer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Quel travail exercent-ils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Les postes ? Dans quelles entreprises ?</a:t>
            </a:r>
          </a:p>
          <a:p>
            <a:pPr algn="just">
              <a:lnSpc>
                <a:spcPts val="2000"/>
              </a:lnSpc>
              <a:spcBef>
                <a:spcPts val="1200"/>
              </a:spcBef>
              <a:spcAft>
                <a:spcPts val="1200"/>
              </a:spcAft>
            </a:pPr>
            <a:r>
              <a:rPr lang="fr-CA" sz="2000" b="1" dirty="0">
                <a:solidFill>
                  <a:srgbClr val="17375E"/>
                </a:solidFill>
                <a:latin typeface="Gill Sans" panose="020B0604020202020204"/>
              </a:rPr>
              <a:t>Que leur demanderez-vous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Que voulez-vous savoir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Avec quoi avez-vous besoin d'aide ?</a:t>
            </a:r>
            <a:endParaRPr lang="en-US" sz="2000" dirty="0">
              <a:solidFill>
                <a:srgbClr val="17375E"/>
              </a:solidFill>
              <a:latin typeface="Gill Sans" panose="020B0604020202020204"/>
            </a:endParaRPr>
          </a:p>
        </p:txBody>
      </p:sp>
      <p:sp>
        <p:nvSpPr>
          <p:cNvPr id="8" name="TextBox 7">
            <a:extLst>
              <a:ext uri="{FF2B5EF4-FFF2-40B4-BE49-F238E27FC236}">
                <a16:creationId xmlns:a16="http://schemas.microsoft.com/office/drawing/2014/main" id="{9D4416AF-9B07-449C-9DF7-EB8EA04E8335}"/>
              </a:ext>
            </a:extLst>
          </p:cNvPr>
          <p:cNvSpPr txBox="1"/>
          <p:nvPr/>
        </p:nvSpPr>
        <p:spPr>
          <a:xfrm>
            <a:off x="5039591" y="4333008"/>
            <a:ext cx="3799033" cy="1282402"/>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lnSpc>
                <a:spcPts val="2000"/>
              </a:lnSpc>
              <a:spcBef>
                <a:spcPts val="1200"/>
              </a:spcBef>
              <a:spcAft>
                <a:spcPts val="1200"/>
              </a:spcAft>
            </a:pPr>
            <a:r>
              <a:rPr lang="fr-CA" sz="2000" dirty="0">
                <a:solidFill>
                  <a:srgbClr val="17375E"/>
                </a:solidFill>
                <a:latin typeface="Gill Sans" panose="020B0604020202020204"/>
              </a:rPr>
              <a:t>Discutez : Comment pourriez-vous adapter cette activité à vos étudiants avant le salon de l’emploi ? À quel moment de l'année serait-il utile ? Pourquoi ?</a:t>
            </a:r>
            <a:endParaRPr lang="en-US" sz="2000" dirty="0">
              <a:solidFill>
                <a:srgbClr val="17375E"/>
              </a:solidFill>
              <a:latin typeface="Gill Sans" panose="020B0604020202020204"/>
            </a:endParaRPr>
          </a:p>
        </p:txBody>
      </p:sp>
      <p:sp>
        <p:nvSpPr>
          <p:cNvPr id="10" name="TextBox 9">
            <a:extLst>
              <a:ext uri="{FF2B5EF4-FFF2-40B4-BE49-F238E27FC236}">
                <a16:creationId xmlns:a16="http://schemas.microsoft.com/office/drawing/2014/main" id="{C458391F-BA9A-4598-A56D-AF9BB4D55B4E}"/>
              </a:ext>
            </a:extLst>
          </p:cNvPr>
          <p:cNvSpPr txBox="1"/>
          <p:nvPr/>
        </p:nvSpPr>
        <p:spPr>
          <a:xfrm>
            <a:off x="5039591" y="5693812"/>
            <a:ext cx="3799033"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latin typeface="Gill Sans" panose="020B0604020202020204"/>
              </a:rPr>
              <a:t>15 minutes</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3A18A7E2-9390-425E-94BD-9D369409ABEC}" type="slidenum">
              <a:rPr lang="fr-FR" sz="1200" smtClean="0">
                <a:latin typeface="Gill Sans" panose="020B0604020202020204"/>
              </a:rPr>
              <a:pPr algn="ctr"/>
              <a:t>2</a:t>
            </a:fld>
            <a:r>
              <a:rPr lang="fr-FR" sz="1200">
                <a:latin typeface="Gill Sans" panose="020B0604020202020204"/>
              </a:rPr>
              <a:t> / 39</a:t>
            </a:r>
          </a:p>
        </p:txBody>
      </p:sp>
    </p:spTree>
    <p:extLst>
      <p:ext uri="{BB962C8B-B14F-4D97-AF65-F5344CB8AC3E}">
        <p14:creationId xmlns:p14="http://schemas.microsoft.com/office/powerpoint/2010/main" val="194190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MISE EN OEUVRE : MEILLEURES PRATIQUES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D262A1BD-5AB8-4D69-B9A1-59708F6D84EA}"/>
              </a:ext>
            </a:extLst>
          </p:cNvPr>
          <p:cNvSpPr txBox="1"/>
          <p:nvPr/>
        </p:nvSpPr>
        <p:spPr>
          <a:xfrm>
            <a:off x="304224" y="958849"/>
            <a:ext cx="8534400" cy="466794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Variez les thèmes de votre salon de l’emploi – pensez à inclure certaines des idées suivantes :</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 salon axé sur les stages, un autre sur l'emploi</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 Master classes » par les employeurs</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Court entretien sur place pour les étudiants</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Table ronde sur les tendances actuelles en matière d'emploi auxquelles les étudiants VOUDRONT assister</a:t>
            </a:r>
          </a:p>
          <a:p>
            <a:pPr marL="811213" lvl="2" indent="-342900" algn="just">
              <a:lnSpc>
                <a:spcPts val="2000"/>
              </a:lnSpc>
              <a:spcBef>
                <a:spcPts val="1200"/>
              </a:spcBef>
              <a:spcAft>
                <a:spcPts val="1200"/>
              </a:spcAft>
              <a:buFontTx/>
              <a:buChar char="-"/>
            </a:pPr>
            <a:r>
              <a:rPr lang="fr-FR" sz="2000" dirty="0">
                <a:solidFill>
                  <a:srgbClr val="17375E"/>
                </a:solidFill>
                <a:latin typeface="Gill Sans" panose="020B0604020202020204"/>
              </a:rPr>
              <a:t>Les cinq principales compétences requises pour la main-d'œuvre en 2020</a:t>
            </a:r>
          </a:p>
          <a:p>
            <a:pPr marL="811213" lvl="2" indent="-342900" algn="just">
              <a:lnSpc>
                <a:spcPts val="2000"/>
              </a:lnSpc>
              <a:spcBef>
                <a:spcPts val="1200"/>
              </a:spcBef>
              <a:spcAft>
                <a:spcPts val="1200"/>
              </a:spcAft>
              <a:buFontTx/>
              <a:buChar char="-"/>
            </a:pPr>
            <a:r>
              <a:rPr lang="fr-FR" sz="2000" dirty="0">
                <a:solidFill>
                  <a:srgbClr val="17375E"/>
                </a:solidFill>
                <a:latin typeface="Gill Sans" panose="020B0604020202020204"/>
              </a:rPr>
              <a:t>Tendances régionales : Quelles sont les secteurs porteurs et qui embauchent ?</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653BFC27-A9D0-473E-99E1-99CBCDADD581}" type="slidenum">
              <a:rPr lang="fr-FR" sz="1200" smtClean="0">
                <a:latin typeface="Gill Sans" panose="020B0604020202020204"/>
              </a:rPr>
              <a:pPr algn="ctr"/>
              <a:t>20</a:t>
            </a:fld>
            <a:r>
              <a:rPr lang="fr-FR" sz="1200">
                <a:latin typeface="Gill Sans" panose="020B0604020202020204"/>
              </a:rPr>
              <a:t> / 39</a:t>
            </a:r>
          </a:p>
        </p:txBody>
      </p:sp>
    </p:spTree>
    <p:extLst>
      <p:ext uri="{BB962C8B-B14F-4D97-AF65-F5344CB8AC3E}">
        <p14:creationId xmlns:p14="http://schemas.microsoft.com/office/powerpoint/2010/main" val="29050085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rrowheads="1"/>
          </p:cNvSpPr>
          <p:nvPr>
            <p:ph type="title"/>
          </p:nvPr>
        </p:nvSpPr>
        <p:spPr>
          <a:xfrm>
            <a:off x="648586" y="1991918"/>
            <a:ext cx="7878726" cy="3739031"/>
          </a:xfrm>
        </p:spPr>
        <p:txBody>
          <a:bodyPr/>
          <a:lstStyle/>
          <a:p>
            <a:pPr eaLnBrk="1" hangingPunct="1"/>
            <a:endParaRPr lang="en-US" altLang="en-US" sz="2700" dirty="0">
              <a:latin typeface="Arial" panose="020B0604020202020204" pitchFamily="34" charset="0"/>
              <a:cs typeface="Arial" panose="020B0604020202020204" pitchFamily="34" charset="0"/>
            </a:endParaRPr>
          </a:p>
        </p:txBody>
      </p:sp>
      <p:sp>
        <p:nvSpPr>
          <p:cNvPr id="60421" name="TextBox 1"/>
          <p:cNvSpPr txBox="1">
            <a:spLocks noChangeArrowheads="1"/>
          </p:cNvSpPr>
          <p:nvPr/>
        </p:nvSpPr>
        <p:spPr bwMode="auto">
          <a:xfrm>
            <a:off x="304800" y="266513"/>
            <a:ext cx="8534400" cy="276999"/>
          </a:xfrm>
          <a:prstGeom prst="rect">
            <a:avLst/>
          </a:prstGeom>
        </p:spPr>
        <p:txBody>
          <a:bodyPr lIns="0" tIns="0" rIns="0" bIns="0"/>
          <a:lstStyle>
            <a:defPPr>
              <a:defRPr lang="en-US"/>
            </a:defPPr>
            <a:lvl1pPr marR="0" lvl="0" indent="0" defTabSz="457200" fontAlgn="auto">
              <a:lnSpc>
                <a:spcPct val="100000"/>
              </a:lnSpc>
              <a:spcBef>
                <a:spcPct val="0"/>
              </a:spcBef>
              <a:spcAft>
                <a:spcPts val="0"/>
              </a:spcAft>
              <a:buClrTx/>
              <a:buSzTx/>
              <a:buFontTx/>
              <a:buNone/>
              <a:tabLst/>
              <a:defRPr b="1" cap="all">
                <a:solidFill>
                  <a:srgbClr val="C2113A"/>
                </a:solidFill>
                <a:latin typeface="Gill Sans MT" panose="020B0502020104020203" pitchFamily="34" charset="0"/>
                <a:ea typeface="+mj-ea"/>
                <a:cs typeface="+mj-cs"/>
              </a:defRPr>
            </a:lvl1pPr>
          </a:lstStyle>
          <a:p>
            <a:r>
              <a:rPr lang="fr-FR" altLang="en-US" dirty="0"/>
              <a:t>MISE EN OEUVRE :  ARRIVÉE À L’ÉVÉNEMENT</a:t>
            </a:r>
            <a:endParaRPr lang="en-US" altLang="en-US" dirty="0"/>
          </a:p>
        </p:txBody>
      </p:sp>
      <p:sp>
        <p:nvSpPr>
          <p:cNvPr id="2" name="TextBox 1">
            <a:extLst>
              <a:ext uri="{FF2B5EF4-FFF2-40B4-BE49-F238E27FC236}">
                <a16:creationId xmlns:a16="http://schemas.microsoft.com/office/drawing/2014/main" id="{C13A6CA0-EA28-40A5-99DF-92E6E7EF90F1}"/>
              </a:ext>
            </a:extLst>
          </p:cNvPr>
          <p:cNvSpPr txBox="1"/>
          <p:nvPr/>
        </p:nvSpPr>
        <p:spPr>
          <a:xfrm>
            <a:off x="304225" y="958849"/>
            <a:ext cx="8534400" cy="3539430"/>
          </a:xfrm>
          <a:prstGeom prst="rect">
            <a:avLst/>
          </a:prstGeom>
          <a:solidFill>
            <a:srgbClr val="FFFFFF"/>
          </a:solidFill>
          <a:ln/>
        </p:spPr>
        <p:txBody>
          <a:bodyPr wrap="square" lIns="0" tIns="0" rIns="0" bIns="0" rtlCol="0">
            <a:spAutoFit/>
          </a:bodyPr>
          <a:lstStyle/>
          <a:p>
            <a:pPr marL="342900" indent="-342900" algn="just" fontAlgn="base">
              <a:lnSpc>
                <a:spcPts val="2000"/>
              </a:lnSpc>
              <a:spcBef>
                <a:spcPts val="1200"/>
              </a:spcBef>
              <a:spcAft>
                <a:spcPts val="1200"/>
              </a:spcAft>
              <a:buAutoNum type="arabicPeriod"/>
            </a:pPr>
            <a:r>
              <a:rPr lang="fr-CA" sz="2000" dirty="0">
                <a:solidFill>
                  <a:srgbClr val="17375E"/>
                </a:solidFill>
                <a:latin typeface="Gill Sans" panose="020B0604020202020204"/>
              </a:rPr>
              <a:t>Stationnement et installation des employeurs</a:t>
            </a:r>
          </a:p>
          <a:p>
            <a:pPr marL="342900" indent="-342900" algn="just" fontAlgn="base">
              <a:lnSpc>
                <a:spcPts val="2000"/>
              </a:lnSpc>
              <a:spcBef>
                <a:spcPts val="1200"/>
              </a:spcBef>
              <a:spcAft>
                <a:spcPts val="1200"/>
              </a:spcAft>
              <a:buAutoNum type="arabicPeriod"/>
            </a:pPr>
            <a:r>
              <a:rPr lang="fr-CA" sz="2000" dirty="0">
                <a:solidFill>
                  <a:srgbClr val="17375E"/>
                </a:solidFill>
                <a:latin typeface="Gill Sans" panose="020B0604020202020204"/>
              </a:rPr>
              <a:t>Avoir du personnel de soutien pour l’enregistrement / Ambassadeurs + un comptoir d'enregistrement séparé pour les journalistes avec un communiqué de presse / cadeaux</a:t>
            </a:r>
          </a:p>
          <a:p>
            <a:pPr marL="342900" indent="-342900" algn="just" fontAlgn="base">
              <a:lnSpc>
                <a:spcPts val="2000"/>
              </a:lnSpc>
              <a:spcBef>
                <a:spcPts val="1200"/>
              </a:spcBef>
              <a:spcAft>
                <a:spcPts val="1200"/>
              </a:spcAft>
              <a:buAutoNum type="arabicPeriod"/>
            </a:pPr>
            <a:r>
              <a:rPr lang="fr-CA" sz="2000" dirty="0">
                <a:solidFill>
                  <a:srgbClr val="17375E"/>
                </a:solidFill>
                <a:latin typeface="Gill Sans" panose="020B0604020202020204"/>
              </a:rPr>
              <a:t>Endroits spéciaux ou tables pour les sponsors du salon de l’emploi</a:t>
            </a:r>
          </a:p>
          <a:p>
            <a:pPr marL="342900" indent="-342900" algn="just" fontAlgn="base">
              <a:lnSpc>
                <a:spcPts val="2000"/>
              </a:lnSpc>
              <a:spcBef>
                <a:spcPts val="1200"/>
              </a:spcBef>
              <a:spcAft>
                <a:spcPts val="1200"/>
              </a:spcAft>
              <a:buAutoNum type="arabicPeriod"/>
            </a:pPr>
            <a:r>
              <a:rPr lang="fr-CA" sz="2000" dirty="0">
                <a:solidFill>
                  <a:srgbClr val="17375E"/>
                </a:solidFill>
                <a:latin typeface="Gill Sans" panose="020B0604020202020204"/>
              </a:rPr>
              <a:t>Avoir un guide ou une carte du salon de l’emploi prêt sur la table d'inscription</a:t>
            </a:r>
          </a:p>
          <a:p>
            <a:pPr marL="342900" indent="-342900" algn="just" fontAlgn="base">
              <a:lnSpc>
                <a:spcPts val="2000"/>
              </a:lnSpc>
              <a:spcBef>
                <a:spcPts val="1200"/>
              </a:spcBef>
              <a:spcAft>
                <a:spcPts val="1200"/>
              </a:spcAft>
              <a:buAutoNum type="arabicPeriod"/>
            </a:pPr>
            <a:r>
              <a:rPr lang="fr-CA" sz="2000" dirty="0">
                <a:solidFill>
                  <a:srgbClr val="17375E"/>
                </a:solidFill>
                <a:latin typeface="Gill Sans" panose="020B0604020202020204"/>
              </a:rPr>
              <a:t>Fournir des étiquettes de nom aux participants au salon (employeurs / personnel / bénévoles)</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D6F74BC9-C34E-4143-80D8-49FADCA155F1}" type="slidenum">
              <a:rPr lang="fr-FR" sz="1200" smtClean="0">
                <a:latin typeface="Gill Sans" panose="020B0604020202020204"/>
              </a:rPr>
              <a:pPr algn="ctr"/>
              <a:t>21</a:t>
            </a:fld>
            <a:r>
              <a:rPr lang="fr-FR" sz="1200">
                <a:latin typeface="Gill Sans" panose="020B0604020202020204"/>
              </a:rPr>
              <a:t> / 39</a:t>
            </a:r>
          </a:p>
        </p:txBody>
      </p:sp>
    </p:spTree>
    <p:extLst>
      <p:ext uri="{BB962C8B-B14F-4D97-AF65-F5344CB8AC3E}">
        <p14:creationId xmlns:p14="http://schemas.microsoft.com/office/powerpoint/2010/main" val="118873555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MISE EN OEUVRE : MEILLEURES PRATIQUES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D262A1BD-5AB8-4D69-B9A1-59708F6D84EA}"/>
              </a:ext>
            </a:extLst>
          </p:cNvPr>
          <p:cNvSpPr txBox="1"/>
          <p:nvPr/>
        </p:nvSpPr>
        <p:spPr>
          <a:xfrm>
            <a:off x="444683" y="1381561"/>
            <a:ext cx="4701474" cy="369332"/>
          </a:xfrm>
          <a:prstGeom prst="rect">
            <a:avLst/>
          </a:prstGeom>
          <a:noFill/>
        </p:spPr>
        <p:txBody>
          <a:bodyPr wrap="square" rtlCol="0">
            <a:spAutoFit/>
          </a:bodyPr>
          <a:lstStyle/>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90DE1CB-D516-4542-8630-A38BD2875A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6721" y="3236565"/>
            <a:ext cx="3967400" cy="2646822"/>
          </a:xfrm>
          <a:prstGeom prst="rect">
            <a:avLst/>
          </a:prstGeom>
          <a:effectLst>
            <a:outerShdw blurRad="127000" dist="127000" dir="2700000" algn="ctr" rotWithShape="0">
              <a:srgbClr val="000000">
                <a:alpha val="43137"/>
              </a:srgbClr>
            </a:outerShdw>
          </a:effectLst>
        </p:spPr>
      </p:pic>
      <p:pic>
        <p:nvPicPr>
          <p:cNvPr id="7" name="Picture 6">
            <a:extLst>
              <a:ext uri="{FF2B5EF4-FFF2-40B4-BE49-F238E27FC236}">
                <a16:creationId xmlns:a16="http://schemas.microsoft.com/office/drawing/2014/main" id="{F55662CD-52DF-4581-BEEC-A36F71EE8D5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627" y="1819504"/>
            <a:ext cx="4248150" cy="2834123"/>
          </a:xfrm>
          <a:prstGeom prst="rect">
            <a:avLst/>
          </a:prstGeom>
          <a:effectLst>
            <a:outerShdw blurRad="127000" dist="127000" dir="2700000" algn="ctr" rotWithShape="0">
              <a:srgbClr val="000000">
                <a:alpha val="43137"/>
              </a:srgbClr>
            </a:outerShdw>
          </a:effectLst>
        </p:spPr>
      </p:pic>
      <p:sp>
        <p:nvSpPr>
          <p:cNvPr id="8" name="TextBox 7">
            <a:extLst>
              <a:ext uri="{FF2B5EF4-FFF2-40B4-BE49-F238E27FC236}">
                <a16:creationId xmlns:a16="http://schemas.microsoft.com/office/drawing/2014/main" id="{9A3A3788-F759-4972-95C2-3EECD3923D8F}"/>
              </a:ext>
            </a:extLst>
          </p:cNvPr>
          <p:cNvSpPr txBox="1"/>
          <p:nvPr/>
        </p:nvSpPr>
        <p:spPr>
          <a:xfrm>
            <a:off x="4879196" y="2027892"/>
            <a:ext cx="4078330" cy="256480"/>
          </a:xfrm>
          <a:prstGeom prst="rect">
            <a:avLst/>
          </a:prstGeom>
          <a:noFill/>
          <a:ln w="25400" cap="flat" cmpd="sng" algn="ctr">
            <a:noFill/>
            <a:prstDash val="solid"/>
          </a:ln>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algn="ctr">
              <a:lnSpc>
                <a:spcPts val="2000"/>
              </a:lnSpc>
              <a:spcBef>
                <a:spcPts val="1200"/>
              </a:spcBef>
              <a:spcAft>
                <a:spcPts val="1200"/>
              </a:spcAft>
              <a:defRPr sz="2000">
                <a:solidFill>
                  <a:srgbClr val="17375E"/>
                </a:solidFill>
                <a:latin typeface="Gill Sans" panose="020B0604020202020204"/>
              </a:defRPr>
            </a:lvl1pPr>
          </a:lstStyle>
          <a:p>
            <a:r>
              <a:rPr lang="en-US" dirty="0"/>
              <a:t>Speed Networking ! </a:t>
            </a:r>
          </a:p>
        </p:txBody>
      </p:sp>
      <p:sp>
        <p:nvSpPr>
          <p:cNvPr id="3" name="TextBox 2">
            <a:extLst>
              <a:ext uri="{FF2B5EF4-FFF2-40B4-BE49-F238E27FC236}">
                <a16:creationId xmlns:a16="http://schemas.microsoft.com/office/drawing/2014/main" id="{2A93CE0A-8478-4723-B6C2-F1D0E705ECB9}"/>
              </a:ext>
            </a:extLst>
          </p:cNvPr>
          <p:cNvSpPr txBox="1"/>
          <p:nvPr/>
        </p:nvSpPr>
        <p:spPr>
          <a:xfrm>
            <a:off x="118589" y="5211968"/>
            <a:ext cx="4759768" cy="256480"/>
          </a:xfrm>
          <a:prstGeom prst="rect">
            <a:avLst/>
          </a:prstGeom>
          <a:noFill/>
          <a:ln w="25400" cap="flat" cmpd="sng" algn="ctr">
            <a:noFill/>
            <a:prstDash val="solid"/>
          </a:ln>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pPr algn="ctr">
              <a:lnSpc>
                <a:spcPts val="2000"/>
              </a:lnSpc>
              <a:spcBef>
                <a:spcPts val="1200"/>
              </a:spcBef>
              <a:spcAft>
                <a:spcPts val="1200"/>
              </a:spcAft>
            </a:pPr>
            <a:r>
              <a:rPr lang="en-US" sz="2000" dirty="0" err="1">
                <a:solidFill>
                  <a:srgbClr val="17375E"/>
                </a:solidFill>
                <a:latin typeface="Gill Sans" panose="020B0604020202020204"/>
              </a:rPr>
              <a:t>Partagez</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vos</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propres</a:t>
            </a:r>
            <a:r>
              <a:rPr lang="en-US" sz="2000" dirty="0">
                <a:solidFill>
                  <a:srgbClr val="17375E"/>
                </a:solidFill>
                <a:latin typeface="Gill Sans" panose="020B0604020202020204"/>
              </a:rPr>
              <a:t> experiences !</a:t>
            </a:r>
          </a:p>
        </p:txBody>
      </p:sp>
      <p:sp>
        <p:nvSpPr>
          <p:cNvPr id="6" name="ZoneTexte 5"/>
          <p:cNvSpPr txBox="1"/>
          <p:nvPr/>
        </p:nvSpPr>
        <p:spPr>
          <a:xfrm>
            <a:off x="4000500" y="6286499"/>
            <a:ext cx="1270000" cy="279400"/>
          </a:xfrm>
          <a:prstGeom prst="rect">
            <a:avLst/>
          </a:prstGeom>
          <a:noFill/>
        </p:spPr>
        <p:txBody>
          <a:bodyPr vert="horz" rtlCol="0">
            <a:spAutoFit/>
          </a:bodyPr>
          <a:lstStyle/>
          <a:p>
            <a:pPr algn="ctr"/>
            <a:fld id="{8041D679-4D35-4EB3-801B-9FE48CAF8F11}" type="slidenum">
              <a:rPr lang="fr-FR" sz="1200" smtClean="0">
                <a:latin typeface="Gill Sans" panose="020B0604020202020204"/>
              </a:rPr>
              <a:pPr algn="ctr"/>
              <a:t>22</a:t>
            </a:fld>
            <a:r>
              <a:rPr lang="fr-FR" sz="1200">
                <a:latin typeface="Gill Sans" panose="020B0604020202020204"/>
              </a:rPr>
              <a:t> / 39</a:t>
            </a:r>
          </a:p>
        </p:txBody>
      </p:sp>
    </p:spTree>
    <p:extLst>
      <p:ext uri="{BB962C8B-B14F-4D97-AF65-F5344CB8AC3E}">
        <p14:creationId xmlns:p14="http://schemas.microsoft.com/office/powerpoint/2010/main" val="299645642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MISE EN OEUVRE : EXEMPLE D’AGENDA D’UN SALON DE L’EMPLOI</a:t>
            </a:r>
            <a:endParaRPr lang="en-US" b="1" cap="all" dirty="0">
              <a:solidFill>
                <a:srgbClr val="C2113A"/>
              </a:solidFill>
              <a:latin typeface="Gill Sans MT" panose="020B0502020104020203" pitchFamily="34" charset="0"/>
              <a:ea typeface="+mj-ea"/>
              <a:cs typeface="+mj-cs"/>
            </a:endParaRPr>
          </a:p>
        </p:txBody>
      </p:sp>
      <p:graphicFrame>
        <p:nvGraphicFramePr>
          <p:cNvPr id="3" name="Table 2">
            <a:extLst>
              <a:ext uri="{FF2B5EF4-FFF2-40B4-BE49-F238E27FC236}">
                <a16:creationId xmlns:a16="http://schemas.microsoft.com/office/drawing/2014/main" id="{D9DF8B84-37CD-49A6-B553-908507B7C9E5}"/>
              </a:ext>
            </a:extLst>
          </p:cNvPr>
          <p:cNvGraphicFramePr>
            <a:graphicFrameLocks noGrp="1"/>
          </p:cNvGraphicFramePr>
          <p:nvPr>
            <p:extLst>
              <p:ext uri="{D42A27DB-BD31-4B8C-83A1-F6EECF244321}">
                <p14:modId xmlns:p14="http://schemas.microsoft.com/office/powerpoint/2010/main" val="3500201674"/>
              </p:ext>
            </p:extLst>
          </p:nvPr>
        </p:nvGraphicFramePr>
        <p:xfrm>
          <a:off x="457199" y="1475307"/>
          <a:ext cx="8229601" cy="4187739"/>
        </p:xfrm>
        <a:graphic>
          <a:graphicData uri="http://schemas.openxmlformats.org/drawingml/2006/table">
            <a:tbl>
              <a:tblPr firstRow="1" bandRow="1">
                <a:tableStyleId>{5C22544A-7EE6-4342-B048-85BDC9FD1C3A}</a:tableStyleId>
              </a:tblPr>
              <a:tblGrid>
                <a:gridCol w="1949299">
                  <a:extLst>
                    <a:ext uri="{9D8B030D-6E8A-4147-A177-3AD203B41FA5}">
                      <a16:colId xmlns:a16="http://schemas.microsoft.com/office/drawing/2014/main" val="3145013111"/>
                    </a:ext>
                  </a:extLst>
                </a:gridCol>
                <a:gridCol w="2071984">
                  <a:extLst>
                    <a:ext uri="{9D8B030D-6E8A-4147-A177-3AD203B41FA5}">
                      <a16:colId xmlns:a16="http://schemas.microsoft.com/office/drawing/2014/main" val="2009419399"/>
                    </a:ext>
                  </a:extLst>
                </a:gridCol>
                <a:gridCol w="4208318">
                  <a:extLst>
                    <a:ext uri="{9D8B030D-6E8A-4147-A177-3AD203B41FA5}">
                      <a16:colId xmlns:a16="http://schemas.microsoft.com/office/drawing/2014/main" val="3892833362"/>
                    </a:ext>
                  </a:extLst>
                </a:gridCol>
              </a:tblGrid>
              <a:tr h="758620">
                <a:tc>
                  <a:txBody>
                    <a:bodyPr/>
                    <a:lstStyle/>
                    <a:p>
                      <a:r>
                        <a:rPr lang="en-US" dirty="0" err="1">
                          <a:latin typeface="Gill Sans" panose="020B0604020202020204"/>
                        </a:rPr>
                        <a:t>Horaire</a:t>
                      </a:r>
                      <a:endParaRPr lang="en-US" dirty="0">
                        <a:latin typeface="Gill Sans" panose="020B0604020202020204"/>
                      </a:endParaRPr>
                    </a:p>
                  </a:txBody>
                  <a:tcPr/>
                </a:tc>
                <a:tc>
                  <a:txBody>
                    <a:bodyPr/>
                    <a:lstStyle/>
                    <a:p>
                      <a:r>
                        <a:rPr lang="en-US" dirty="0" err="1">
                          <a:latin typeface="Gill Sans" panose="020B0604020202020204"/>
                        </a:rPr>
                        <a:t>Activité</a:t>
                      </a:r>
                      <a:r>
                        <a:rPr lang="en-US" dirty="0">
                          <a:latin typeface="Gill Sans" panose="020B0604020202020204"/>
                        </a:rPr>
                        <a:t> </a:t>
                      </a:r>
                    </a:p>
                  </a:txBody>
                  <a:tcPr/>
                </a:tc>
                <a:tc>
                  <a:txBody>
                    <a:bodyPr/>
                    <a:lstStyle/>
                    <a:p>
                      <a:r>
                        <a:rPr lang="en-US" dirty="0">
                          <a:latin typeface="Gill Sans" panose="020B0604020202020204"/>
                        </a:rPr>
                        <a:t>Notes</a:t>
                      </a:r>
                    </a:p>
                  </a:txBody>
                  <a:tcPr/>
                </a:tc>
                <a:extLst>
                  <a:ext uri="{0D108BD9-81ED-4DB2-BD59-A6C34878D82A}">
                    <a16:rowId xmlns:a16="http://schemas.microsoft.com/office/drawing/2014/main" val="3484598896"/>
                  </a:ext>
                </a:extLst>
              </a:tr>
              <a:tr h="1047917">
                <a:tc>
                  <a:txBody>
                    <a:bodyPr/>
                    <a:lstStyle/>
                    <a:p>
                      <a:r>
                        <a:rPr lang="en-US" sz="1400" dirty="0">
                          <a:latin typeface="Gill Sans" panose="020B0604020202020204"/>
                        </a:rPr>
                        <a:t>09h00 – 10h00 </a:t>
                      </a:r>
                    </a:p>
                  </a:txBody>
                  <a:tcPr/>
                </a:tc>
                <a:tc>
                  <a:txBody>
                    <a:bodyPr/>
                    <a:lstStyle/>
                    <a:p>
                      <a:r>
                        <a:rPr lang="fr-FR" sz="1400" dirty="0">
                          <a:latin typeface="Gill Sans" panose="020B0604020202020204"/>
                        </a:rPr>
                        <a:t>Inscription et installation</a:t>
                      </a:r>
                      <a:endParaRPr lang="en-US" sz="1400" dirty="0">
                        <a:latin typeface="Gill Sans" panose="020B0604020202020204"/>
                      </a:endParaRPr>
                    </a:p>
                  </a:txBody>
                  <a:tcPr/>
                </a:tc>
                <a:tc>
                  <a:txBody>
                    <a:bodyPr/>
                    <a:lstStyle/>
                    <a:p>
                      <a:r>
                        <a:rPr lang="fr-FR" sz="1400" dirty="0">
                          <a:latin typeface="Gill Sans" panose="020B0604020202020204"/>
                        </a:rPr>
                        <a:t>Les étudiants ambassadeurs peuvent aider à la mise en place, saluer les entreprises tandis que le personnel du Career Center enregistre les employeurs</a:t>
                      </a:r>
                      <a:endParaRPr lang="en-US" sz="1400" dirty="0">
                        <a:latin typeface="Gill Sans" panose="020B0604020202020204"/>
                      </a:endParaRPr>
                    </a:p>
                  </a:txBody>
                  <a:tcPr/>
                </a:tc>
                <a:extLst>
                  <a:ext uri="{0D108BD9-81ED-4DB2-BD59-A6C34878D82A}">
                    <a16:rowId xmlns:a16="http://schemas.microsoft.com/office/drawing/2014/main" val="236907998"/>
                  </a:ext>
                </a:extLst>
              </a:tr>
              <a:tr h="811291">
                <a:tc>
                  <a:txBody>
                    <a:bodyPr/>
                    <a:lstStyle/>
                    <a:p>
                      <a:r>
                        <a:rPr lang="en-US" sz="1400" dirty="0">
                          <a:latin typeface="Gill Sans" panose="020B0604020202020204"/>
                        </a:rPr>
                        <a:t>10h00 – 11h00 </a:t>
                      </a:r>
                    </a:p>
                  </a:txBody>
                  <a:tcPr/>
                </a:tc>
                <a:tc>
                  <a:txBody>
                    <a:bodyPr/>
                    <a:lstStyle/>
                    <a:p>
                      <a:r>
                        <a:rPr lang="fr-FR" sz="1400" dirty="0">
                          <a:latin typeface="Gill Sans" panose="020B0604020202020204"/>
                        </a:rPr>
                        <a:t>Ateliers - Comment me présenter en 60 secondes</a:t>
                      </a:r>
                      <a:endParaRPr lang="en-US" sz="1400" dirty="0">
                        <a:latin typeface="Gill Sans" panose="020B0604020202020204"/>
                      </a:endParaRPr>
                    </a:p>
                  </a:txBody>
                  <a:tcPr/>
                </a:tc>
                <a:tc>
                  <a:txBody>
                    <a:bodyPr/>
                    <a:lstStyle/>
                    <a:p>
                      <a:r>
                        <a:rPr lang="fr-FR" sz="1400" dirty="0">
                          <a:latin typeface="Gill Sans" panose="020B0604020202020204"/>
                        </a:rPr>
                        <a:t>Le personnel du Career Center et les employeurs pourraient tenir ces sessions pour les étudiants</a:t>
                      </a:r>
                      <a:endParaRPr lang="en-US" sz="1400" dirty="0">
                        <a:latin typeface="Gill Sans" panose="020B0604020202020204"/>
                      </a:endParaRPr>
                    </a:p>
                  </a:txBody>
                  <a:tcPr/>
                </a:tc>
                <a:extLst>
                  <a:ext uri="{0D108BD9-81ED-4DB2-BD59-A6C34878D82A}">
                    <a16:rowId xmlns:a16="http://schemas.microsoft.com/office/drawing/2014/main" val="3824737609"/>
                  </a:ext>
                </a:extLst>
              </a:tr>
              <a:tr h="811291">
                <a:tc>
                  <a:txBody>
                    <a:bodyPr/>
                    <a:lstStyle/>
                    <a:p>
                      <a:r>
                        <a:rPr lang="en-US" sz="1400" dirty="0">
                          <a:latin typeface="Gill Sans" panose="020B0604020202020204"/>
                        </a:rPr>
                        <a:t>11h00 – 13h00 </a:t>
                      </a:r>
                    </a:p>
                  </a:txBody>
                  <a:tcPr/>
                </a:tc>
                <a:tc>
                  <a:txBody>
                    <a:bodyPr/>
                    <a:lstStyle/>
                    <a:p>
                      <a:r>
                        <a:rPr lang="fr-FR" sz="1400" dirty="0">
                          <a:latin typeface="Gill Sans" panose="020B0604020202020204"/>
                        </a:rPr>
                        <a:t>Événement principal ! Stands du salon ouverts aux étudiants</a:t>
                      </a:r>
                      <a:endParaRPr lang="en-US" sz="1400" dirty="0">
                        <a:latin typeface="Gill Sans" panose="020B0604020202020204"/>
                      </a:endParaRPr>
                    </a:p>
                  </a:txBody>
                  <a:tcPr/>
                </a:tc>
                <a:tc>
                  <a:txBody>
                    <a:bodyPr/>
                    <a:lstStyle/>
                    <a:p>
                      <a:r>
                        <a:rPr lang="fr-FR" sz="1400" dirty="0">
                          <a:latin typeface="Gill Sans" panose="020B0604020202020204"/>
                        </a:rPr>
                        <a:t>Prise de photos</a:t>
                      </a:r>
                      <a:r>
                        <a:rPr lang="fr-FR" sz="1400" baseline="0" dirty="0">
                          <a:latin typeface="Gill Sans" panose="020B0604020202020204"/>
                        </a:rPr>
                        <a:t> par les médias</a:t>
                      </a:r>
                      <a:r>
                        <a:rPr lang="fr-FR" sz="1400" dirty="0">
                          <a:latin typeface="Gill Sans" panose="020B0604020202020204"/>
                        </a:rPr>
                        <a:t>, interviews, Assurez-vous de connaître le nombre d'étudiants présents</a:t>
                      </a:r>
                      <a:endParaRPr lang="en-US" sz="1400" dirty="0">
                        <a:latin typeface="Gill Sans" panose="020B0604020202020204"/>
                      </a:endParaRPr>
                    </a:p>
                  </a:txBody>
                  <a:tcPr/>
                </a:tc>
                <a:extLst>
                  <a:ext uri="{0D108BD9-81ED-4DB2-BD59-A6C34878D82A}">
                    <a16:rowId xmlns:a16="http://schemas.microsoft.com/office/drawing/2014/main" val="2446193186"/>
                  </a:ext>
                </a:extLst>
              </a:tr>
              <a:tr h="758620">
                <a:tc>
                  <a:txBody>
                    <a:bodyPr/>
                    <a:lstStyle/>
                    <a:p>
                      <a:r>
                        <a:rPr lang="en-US" sz="1400" dirty="0">
                          <a:latin typeface="Gill Sans" panose="020B0604020202020204"/>
                        </a:rPr>
                        <a:t>13h00 – 14h00 </a:t>
                      </a:r>
                    </a:p>
                  </a:txBody>
                  <a:tcPr/>
                </a:tc>
                <a:tc>
                  <a:txBody>
                    <a:bodyPr/>
                    <a:lstStyle/>
                    <a:p>
                      <a:r>
                        <a:rPr lang="fr-FR" sz="1400" dirty="0">
                          <a:latin typeface="Gill Sans" panose="020B0604020202020204"/>
                        </a:rPr>
                        <a:t>Table ronde des employeurs, clôture</a:t>
                      </a:r>
                      <a:endParaRPr lang="en-US" sz="1400" dirty="0">
                        <a:latin typeface="Gill Sans" panose="020B0604020202020204"/>
                      </a:endParaRPr>
                    </a:p>
                  </a:txBody>
                  <a:tcPr/>
                </a:tc>
                <a:tc>
                  <a:txBody>
                    <a:bodyPr/>
                    <a:lstStyle/>
                    <a:p>
                      <a:r>
                        <a:rPr lang="fr-FR" sz="1400" dirty="0">
                          <a:latin typeface="Gill Sans" panose="020B0604020202020204"/>
                        </a:rPr>
                        <a:t>Thème : Tendances d'embauche ; Compétences requises pour la main-d'œuvre de demain</a:t>
                      </a:r>
                      <a:endParaRPr lang="en-US" sz="1400" dirty="0">
                        <a:latin typeface="Gill Sans" panose="020B0604020202020204"/>
                      </a:endParaRPr>
                    </a:p>
                  </a:txBody>
                  <a:tcPr/>
                </a:tc>
                <a:extLst>
                  <a:ext uri="{0D108BD9-81ED-4DB2-BD59-A6C34878D82A}">
                    <a16:rowId xmlns:a16="http://schemas.microsoft.com/office/drawing/2014/main" val="474328810"/>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32EC3544-060F-4F0A-9D15-EB4F646586EF}" type="slidenum">
              <a:rPr lang="fr-FR" sz="1200" smtClean="0">
                <a:latin typeface="Gill Sans" panose="020B0604020202020204"/>
              </a:rPr>
              <a:pPr algn="ctr"/>
              <a:t>23</a:t>
            </a:fld>
            <a:r>
              <a:rPr lang="fr-FR" sz="1200">
                <a:latin typeface="Gill Sans" panose="020B0604020202020204"/>
              </a:rPr>
              <a:t> / 39</a:t>
            </a:r>
          </a:p>
        </p:txBody>
      </p:sp>
    </p:spTree>
    <p:extLst>
      <p:ext uri="{BB962C8B-B14F-4D97-AF65-F5344CB8AC3E}">
        <p14:creationId xmlns:p14="http://schemas.microsoft.com/office/powerpoint/2010/main" val="406954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SUIVI</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40E9AAC5-983A-4BBF-A370-864C8486CAA7}"/>
              </a:ext>
            </a:extLst>
          </p:cNvPr>
          <p:cNvSpPr txBox="1"/>
          <p:nvPr/>
        </p:nvSpPr>
        <p:spPr>
          <a:xfrm>
            <a:off x="304224" y="958850"/>
            <a:ext cx="8534400" cy="487312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Pendant que c’est encore frais, rassemblez et analysez des données et des statistiques sur le nombre des étudiants participant</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Quelles sont les niveaux d’études des étudiants, filières / spécialité, etc. (disponibles via pré-inscription en ligne ou via un enregistrement papier)</a:t>
            </a:r>
          </a:p>
          <a:p>
            <a:pPr algn="just">
              <a:lnSpc>
                <a:spcPts val="2000"/>
              </a:lnSpc>
              <a:spcBef>
                <a:spcPts val="1200"/>
              </a:spcBef>
              <a:spcAft>
                <a:spcPts val="1200"/>
              </a:spcAft>
            </a:pPr>
            <a:r>
              <a:rPr lang="fr-FR" sz="2000" dirty="0">
                <a:solidFill>
                  <a:srgbClr val="17375E"/>
                </a:solidFill>
                <a:latin typeface="Gill Sans" panose="020B0604020202020204"/>
              </a:rPr>
              <a:t>Faites un débriefing avec tous les membres du personnel pour discuter de ce qui a bien fonctionné et de ce qui pourrait être amélioré pour l'année prochaine</a:t>
            </a:r>
          </a:p>
          <a:p>
            <a:pPr algn="just">
              <a:lnSpc>
                <a:spcPts val="2000"/>
              </a:lnSpc>
              <a:spcBef>
                <a:spcPts val="1200"/>
              </a:spcBef>
              <a:spcAft>
                <a:spcPts val="1200"/>
              </a:spcAft>
            </a:pPr>
            <a:r>
              <a:rPr lang="fr-FR" sz="2000" dirty="0">
                <a:solidFill>
                  <a:srgbClr val="17375E"/>
                </a:solidFill>
                <a:latin typeface="Gill Sans" panose="020B0604020202020204"/>
              </a:rPr>
              <a:t>Remerciez les représentants des entreprises ! Envoyez une note de remerciement avec :</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Une photo ou deux de leur stand, des étudiants interagissant avec eux ; un bref résumé de l'événement</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Réitérez l'engagement à travailler avec l'entreprise dans leurs efforts de recrutement pour les stages et les emplois</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1716C3D7-39BC-486C-9FE0-D6203F902475}" type="slidenum">
              <a:rPr lang="fr-FR" sz="1200" smtClean="0">
                <a:latin typeface="Gill Sans" panose="020B0604020202020204"/>
              </a:rPr>
              <a:pPr algn="ctr"/>
              <a:t>24</a:t>
            </a:fld>
            <a:r>
              <a:rPr lang="fr-FR" sz="1200">
                <a:latin typeface="Gill Sans" panose="020B0604020202020204"/>
              </a:rPr>
              <a:t> / 39</a:t>
            </a:r>
          </a:p>
        </p:txBody>
      </p:sp>
    </p:spTree>
    <p:extLst>
      <p:ext uri="{BB962C8B-B14F-4D97-AF65-F5344CB8AC3E}">
        <p14:creationId xmlns:p14="http://schemas.microsoft.com/office/powerpoint/2010/main" val="3861985897"/>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5" y="958850"/>
            <a:ext cx="8534400" cy="4963968"/>
          </a:xfrm>
          <a:solidFill>
            <a:srgbClr val="FFFFFF"/>
          </a:solidFill>
          <a:ln/>
        </p:spPr>
        <p:txBody>
          <a:bodyPr lIns="0" tIns="0" rIns="0" bIns="0" numCol="2" spcCol="252000"/>
          <a:lstStyle/>
          <a:p>
            <a:pPr algn="just" defTabSz="914377">
              <a:lnSpc>
                <a:spcPts val="1900"/>
              </a:lnSpc>
              <a:spcBef>
                <a:spcPts val="600"/>
              </a:spcBef>
              <a:spcAft>
                <a:spcPts val="600"/>
              </a:spcAft>
              <a:buClr>
                <a:srgbClr val="4D8384"/>
              </a:buClr>
              <a:defRPr/>
            </a:pPr>
            <a:r>
              <a:rPr lang="fr-FR" altLang="en-US" b="1" dirty="0">
                <a:solidFill>
                  <a:srgbClr val="17375E"/>
                </a:solidFill>
                <a:latin typeface="Gill Sans" panose="020B0604020202020204"/>
              </a:rPr>
              <a:t>LES MEILLEURES PRATIQUES</a:t>
            </a:r>
          </a:p>
          <a:p>
            <a:pPr marL="0" lvl="2" algn="just" defTabSz="914377">
              <a:lnSpc>
                <a:spcPts val="1900"/>
              </a:lnSpc>
              <a:spcBef>
                <a:spcPts val="600"/>
              </a:spcBef>
              <a:spcAft>
                <a:spcPts val="600"/>
              </a:spcAft>
              <a:buClr>
                <a:schemeClr val="accent1">
                  <a:lumMod val="50000"/>
                </a:schemeClr>
              </a:buClr>
              <a:defRPr/>
            </a:pPr>
            <a:endParaRPr lang="fr-FR" altLang="en-US" sz="1800" dirty="0">
              <a:solidFill>
                <a:srgbClr val="17375E"/>
              </a:solidFill>
              <a:latin typeface="Gill Sans" panose="020B0604020202020204"/>
              <a:cs typeface="ＭＳ Ｐゴシック" charset="0"/>
            </a:endParaRPr>
          </a:p>
          <a:p>
            <a:pPr marL="0" lvl="2" algn="just" defTabSz="914377">
              <a:lnSpc>
                <a:spcPts val="1900"/>
              </a:lnSpc>
              <a:spcBef>
                <a:spcPts val="600"/>
              </a:spcBef>
              <a:spcAft>
                <a:spcPts val="600"/>
              </a:spcAft>
              <a:buClr>
                <a:schemeClr val="accent1">
                  <a:lumMod val="50000"/>
                </a:schemeClr>
              </a:buClr>
              <a:defRPr/>
            </a:pPr>
            <a:r>
              <a:rPr lang="fr-FR" altLang="en-US" sz="1800" b="1" dirty="0">
                <a:solidFill>
                  <a:srgbClr val="17375E"/>
                </a:solidFill>
                <a:latin typeface="Gill Sans" panose="020B0604020202020204"/>
                <a:cs typeface="ＭＳ Ｐゴシック" charset="0"/>
              </a:rPr>
              <a:t>Préparation au salon de l'emploi</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Clarifiez vos objectifs</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Apportez un CV travaillé</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Préparez des questions à poser aux employeurs</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en-US" altLang="en-US" sz="1800" dirty="0">
                <a:solidFill>
                  <a:srgbClr val="17375E"/>
                </a:solidFill>
                <a:latin typeface="Gill Sans" panose="020B0604020202020204"/>
                <a:cs typeface="ＭＳ Ｐゴシック" charset="0"/>
                <a:hlinkClick r:id="rId3"/>
              </a:rPr>
              <a:t>Comment porter un nametag</a:t>
            </a:r>
            <a:r>
              <a:rPr lang="en-US" altLang="en-US" sz="1800" dirty="0">
                <a:solidFill>
                  <a:srgbClr val="17375E"/>
                </a:solidFill>
                <a:latin typeface="Gill Sans" panose="020B0604020202020204"/>
                <a:cs typeface="ＭＳ Ｐゴシック" charset="0"/>
              </a:rPr>
              <a:t> !</a:t>
            </a:r>
            <a:endParaRPr lang="fr-FR" altLang="en-US" sz="1800" dirty="0">
              <a:solidFill>
                <a:srgbClr val="17375E"/>
              </a:solidFill>
              <a:latin typeface="Gill Sans" panose="020B0604020202020204"/>
              <a:cs typeface="ＭＳ Ｐゴシック" charset="0"/>
            </a:endParaRPr>
          </a:p>
          <a:p>
            <a:pPr marL="0" lvl="2" algn="just" defTabSz="914377">
              <a:lnSpc>
                <a:spcPts val="1900"/>
              </a:lnSpc>
              <a:spcBef>
                <a:spcPts val="600"/>
              </a:spcBef>
              <a:spcAft>
                <a:spcPts val="600"/>
              </a:spcAft>
              <a:buClr>
                <a:schemeClr val="accent1">
                  <a:lumMod val="50000"/>
                </a:schemeClr>
              </a:buClr>
              <a:defRPr/>
            </a:pPr>
            <a:endParaRPr lang="fr-FR" altLang="en-US" sz="1800" dirty="0">
              <a:solidFill>
                <a:srgbClr val="17375E"/>
              </a:solidFill>
              <a:latin typeface="Gill Sans" panose="020B0604020202020204"/>
              <a:cs typeface="ＭＳ Ｐゴシック" charset="0"/>
            </a:endParaRPr>
          </a:p>
          <a:p>
            <a:pPr marL="0" lvl="2" algn="just" defTabSz="914377">
              <a:lnSpc>
                <a:spcPts val="1900"/>
              </a:lnSpc>
              <a:spcBef>
                <a:spcPts val="600"/>
              </a:spcBef>
              <a:spcAft>
                <a:spcPts val="600"/>
              </a:spcAft>
              <a:buClr>
                <a:schemeClr val="accent1">
                  <a:lumMod val="50000"/>
                </a:schemeClr>
              </a:buClr>
              <a:defRPr/>
            </a:pPr>
            <a:r>
              <a:rPr lang="fr-FR" altLang="en-US" sz="1800" b="1" dirty="0">
                <a:solidFill>
                  <a:srgbClr val="17375E"/>
                </a:solidFill>
                <a:latin typeface="Gill Sans" panose="020B0604020202020204"/>
                <a:cs typeface="ＭＳ Ｐゴシック" charset="0"/>
              </a:rPr>
              <a:t>Que faire au salon de l'emploi</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Ayez une apparence professionnelle !</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Saluez les gens avec un sourire</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endParaRPr lang="fr-FR" altLang="en-US" sz="1800" dirty="0">
              <a:solidFill>
                <a:srgbClr val="17375E"/>
              </a:solidFill>
              <a:latin typeface="Gill Sans" panose="020B0604020202020204"/>
              <a:cs typeface="ＭＳ Ｐゴシック" charset="0"/>
            </a:endParaRP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endParaRPr lang="fr-FR" altLang="en-US" sz="1800" dirty="0">
              <a:solidFill>
                <a:srgbClr val="17375E"/>
              </a:solidFill>
              <a:latin typeface="Gill Sans" panose="020B0604020202020204"/>
              <a:cs typeface="ＭＳ Ｐゴシック" charset="0"/>
            </a:endParaRP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Saluez les employeurs avec confiance</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Montrez de l'enthousiasme en posant des questions pertinentes / laissez une impression positive</a:t>
            </a:r>
          </a:p>
          <a:p>
            <a:pPr marL="0" lvl="2" algn="just" defTabSz="914377">
              <a:lnSpc>
                <a:spcPts val="1900"/>
              </a:lnSpc>
              <a:spcBef>
                <a:spcPts val="600"/>
              </a:spcBef>
              <a:spcAft>
                <a:spcPts val="600"/>
              </a:spcAft>
              <a:buClr>
                <a:schemeClr val="accent1">
                  <a:lumMod val="50000"/>
                </a:schemeClr>
              </a:buClr>
              <a:defRPr/>
            </a:pPr>
            <a:endParaRPr lang="fr-FR" altLang="en-US" sz="1800" dirty="0">
              <a:solidFill>
                <a:srgbClr val="17375E"/>
              </a:solidFill>
              <a:latin typeface="Gill Sans" panose="020B0604020202020204"/>
              <a:cs typeface="ＭＳ Ｐゴシック" charset="0"/>
            </a:endParaRPr>
          </a:p>
          <a:p>
            <a:pPr marL="0" lvl="2" algn="just" defTabSz="914377">
              <a:lnSpc>
                <a:spcPts val="1900"/>
              </a:lnSpc>
              <a:spcBef>
                <a:spcPts val="600"/>
              </a:spcBef>
              <a:spcAft>
                <a:spcPts val="600"/>
              </a:spcAft>
              <a:buClr>
                <a:schemeClr val="accent1">
                  <a:lumMod val="50000"/>
                </a:schemeClr>
              </a:buClr>
              <a:defRPr/>
            </a:pPr>
            <a:r>
              <a:rPr lang="fr-FR" altLang="en-US" sz="1800" b="1" dirty="0">
                <a:solidFill>
                  <a:srgbClr val="17375E"/>
                </a:solidFill>
                <a:latin typeface="Gill Sans" panose="020B0604020202020204"/>
                <a:cs typeface="ＭＳ Ｐゴシック" charset="0"/>
              </a:rPr>
              <a:t>Suivi</a:t>
            </a:r>
          </a:p>
          <a:p>
            <a:pPr marL="342891" lvl="2" indent="-342891" algn="just" defTabSz="914377">
              <a:lnSpc>
                <a:spcPts val="1900"/>
              </a:lnSpc>
              <a:spcBef>
                <a:spcPts val="600"/>
              </a:spcBef>
              <a:spcAft>
                <a:spcPts val="600"/>
              </a:spcAft>
              <a:buClr>
                <a:schemeClr val="accent1">
                  <a:lumMod val="50000"/>
                </a:schemeClr>
              </a:buClr>
              <a:buFont typeface="Arial" panose="020B0604020202020204" pitchFamily="34" charset="0"/>
              <a:buChar char="•"/>
              <a:defRPr/>
            </a:pPr>
            <a:r>
              <a:rPr lang="fr-FR" altLang="en-US" sz="1800" dirty="0">
                <a:solidFill>
                  <a:srgbClr val="17375E"/>
                </a:solidFill>
                <a:latin typeface="Gill Sans" panose="020B0604020202020204"/>
                <a:cs typeface="ＭＳ Ｐゴシック" charset="0"/>
              </a:rPr>
              <a:t>Prenez une carte de visite avant de partir</a:t>
            </a:r>
          </a:p>
          <a:p>
            <a:pPr marL="623888" lvl="2" indent="-260350" algn="just" defTabSz="914377">
              <a:lnSpc>
                <a:spcPts val="1900"/>
              </a:lnSpc>
              <a:spcBef>
                <a:spcPts val="600"/>
              </a:spcBef>
              <a:spcAft>
                <a:spcPts val="600"/>
              </a:spcAft>
              <a:buClr>
                <a:schemeClr val="accent1">
                  <a:lumMod val="50000"/>
                </a:schemeClr>
              </a:buClr>
              <a:buFontTx/>
              <a:buChar char="-"/>
              <a:defRPr/>
            </a:pPr>
            <a:r>
              <a:rPr lang="fr-FR" altLang="en-US" sz="1800" dirty="0">
                <a:solidFill>
                  <a:srgbClr val="17375E"/>
                </a:solidFill>
                <a:latin typeface="Gill Sans" panose="020B0604020202020204"/>
              </a:rPr>
              <a:t>Un suivi montre que vous avez de l'initiative et que vous êtes motivé</a:t>
            </a:r>
            <a:endParaRPr lang="fr-FR" altLang="en-US" dirty="0">
              <a:solidFill>
                <a:srgbClr val="17375E"/>
              </a:solidFill>
              <a:latin typeface="Gill Sans" panose="020B0604020202020204"/>
            </a:endParaRPr>
          </a:p>
        </p:txBody>
      </p:sp>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ÉTUDIANTS</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F636C42-5BFF-4E17-87B1-DCC06964FD8F}" type="slidenum">
              <a:rPr lang="fr-FR" sz="1200" smtClean="0">
                <a:latin typeface="Gill Sans" panose="020B0604020202020204"/>
              </a:rPr>
              <a:pPr algn="ctr"/>
              <a:t>25</a:t>
            </a:fld>
            <a:r>
              <a:rPr lang="fr-FR" sz="1200">
                <a:latin typeface="Gill Sans" panose="020B0604020202020204"/>
              </a:rPr>
              <a:t> / 39</a:t>
            </a:r>
          </a:p>
        </p:txBody>
      </p:sp>
    </p:spTree>
    <p:extLst>
      <p:ext uri="{BB962C8B-B14F-4D97-AF65-F5344CB8AC3E}">
        <p14:creationId xmlns:p14="http://schemas.microsoft.com/office/powerpoint/2010/main" val="294524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4" y="958850"/>
            <a:ext cx="8534400" cy="4673600"/>
          </a:xfrm>
          <a:solidFill>
            <a:srgbClr val="FFFFFF"/>
          </a:solidFill>
          <a:ln/>
        </p:spPr>
        <p:txBody>
          <a:bodyPr lIns="0" tIns="0" rIns="0" bIns="0"/>
          <a:lstStyle/>
          <a:p>
            <a:pPr algn="just" defTabSz="914377">
              <a:lnSpc>
                <a:spcPts val="2000"/>
              </a:lnSpc>
              <a:spcBef>
                <a:spcPts val="1200"/>
              </a:spcBef>
              <a:spcAft>
                <a:spcPts val="1200"/>
              </a:spcAft>
              <a:buClr>
                <a:srgbClr val="4D8384"/>
              </a:buClr>
              <a:defRPr/>
            </a:pPr>
            <a:r>
              <a:rPr lang="fr-FR" altLang="en-US" sz="2000" b="1" dirty="0">
                <a:solidFill>
                  <a:srgbClr val="17375E"/>
                </a:solidFill>
                <a:latin typeface="Gill Sans" panose="020B0604020202020204"/>
              </a:rPr>
              <a:t>Discussion sur les meilleures pratiques</a:t>
            </a:r>
          </a:p>
          <a:p>
            <a:pPr marL="363538" lvl="1" indent="-341313"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rPr>
              <a:t>Comment pouvez-vous aider les étudiants dans les différentes étapes de préparation à un salon de l'emploi ?</a:t>
            </a:r>
          </a:p>
          <a:p>
            <a:pPr marL="363538" lvl="1" indent="-341313"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rPr>
              <a:t>Quels sont les principaux avantages pour les étudiants qui se préparent bien ?</a:t>
            </a:r>
          </a:p>
        </p:txBody>
      </p:sp>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ÉTUDIANTS</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9344748-3088-43BF-9F97-BB0881BCF5A2}" type="slidenum">
              <a:rPr lang="fr-FR" sz="1200" smtClean="0">
                <a:latin typeface="Gill Sans" panose="020B0604020202020204"/>
              </a:rPr>
              <a:pPr algn="ctr"/>
              <a:t>26</a:t>
            </a:fld>
            <a:r>
              <a:rPr lang="fr-FR" sz="1200">
                <a:latin typeface="Gill Sans" panose="020B0604020202020204"/>
              </a:rPr>
              <a:t> / 39</a:t>
            </a:r>
          </a:p>
        </p:txBody>
      </p:sp>
    </p:spTree>
    <p:extLst>
      <p:ext uri="{BB962C8B-B14F-4D97-AF65-F5344CB8AC3E}">
        <p14:creationId xmlns:p14="http://schemas.microsoft.com/office/powerpoint/2010/main" val="356662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AVANTAGE ET INCITATIFS POUR LES ÉTUDIANTS</a:t>
            </a:r>
            <a:endParaRPr lang="en-US" b="1" cap="all" dirty="0">
              <a:solidFill>
                <a:srgbClr val="C2113A"/>
              </a:solidFill>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C17CE5A3-0E62-4C60-833B-D421506B3879}"/>
              </a:ext>
            </a:extLst>
          </p:cNvPr>
          <p:cNvSpPr/>
          <p:nvPr/>
        </p:nvSpPr>
        <p:spPr>
          <a:xfrm>
            <a:off x="304224" y="958850"/>
            <a:ext cx="8534400" cy="3590727"/>
          </a:xfrm>
          <a:prstGeom prst="rect">
            <a:avLst/>
          </a:prstGeom>
          <a:solidFill>
            <a:srgbClr val="FFFFFF"/>
          </a:solidFill>
          <a:ln/>
        </p:spPr>
        <p:txBody>
          <a:bodyPr wrap="square" lIns="0" tIns="0" rIns="0" bIns="0">
            <a:spAutoFit/>
          </a:bodyPr>
          <a:lstStyle/>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Trouver des opportunités de travail à temps plein, à temps partiel ou de stage</a:t>
            </a:r>
          </a:p>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Établir des liens avec des employeurs potentiels</a:t>
            </a:r>
          </a:p>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Chance d’obtenir de l’information générale sur le secteur d’activité de leur choix</a:t>
            </a:r>
          </a:p>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Se sensibiliser au marché de l’emploi</a:t>
            </a:r>
          </a:p>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Pratique d'entrevue</a:t>
            </a:r>
          </a:p>
          <a:p>
            <a:pPr marL="285750" indent="-285750" algn="just" fontAlgn="base">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Révision de CV</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2B981E57-5F63-4B26-8B35-B9C47BD54B22}" type="slidenum">
              <a:rPr lang="fr-FR" sz="1200" smtClean="0">
                <a:latin typeface="Gill Sans" panose="020B0604020202020204"/>
              </a:rPr>
              <a:pPr algn="ctr"/>
              <a:t>27</a:t>
            </a:fld>
            <a:r>
              <a:rPr lang="fr-FR" sz="1200">
                <a:latin typeface="Gill Sans" panose="020B0604020202020204"/>
              </a:rPr>
              <a:t> / 39</a:t>
            </a:r>
          </a:p>
        </p:txBody>
      </p:sp>
    </p:spTree>
    <p:extLst>
      <p:ext uri="{BB962C8B-B14F-4D97-AF65-F5344CB8AC3E}">
        <p14:creationId xmlns:p14="http://schemas.microsoft.com/office/powerpoint/2010/main" val="283278946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ENGAGEMENT DES ÉTUDIANTS : GARDE-ROBE</a:t>
            </a:r>
            <a:endParaRPr lang="en-US" b="1" cap="all" dirty="0">
              <a:solidFill>
                <a:srgbClr val="C2113A"/>
              </a:solidFill>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C17CE5A3-0E62-4C60-833B-D421506B3879}"/>
              </a:ext>
            </a:extLst>
          </p:cNvPr>
          <p:cNvSpPr/>
          <p:nvPr/>
        </p:nvSpPr>
        <p:spPr>
          <a:xfrm>
            <a:off x="304224" y="958850"/>
            <a:ext cx="8534400" cy="820738"/>
          </a:xfrm>
          <a:prstGeom prst="rect">
            <a:avLst/>
          </a:prstGeom>
          <a:solidFill>
            <a:srgbClr val="FFFFFF"/>
          </a:solidFill>
          <a:ln/>
        </p:spPr>
        <p:txBody>
          <a:bodyPr wrap="square" lIns="0" tIns="0" rIns="0" bIns="0">
            <a:spAutoFit/>
          </a:bodyPr>
          <a:lstStyle/>
          <a:p>
            <a:pPr marL="285750" indent="-285750" algn="just" fontAlgn="base">
              <a:lnSpc>
                <a:spcPts val="2000"/>
              </a:lnSpc>
              <a:spcBef>
                <a:spcPts val="1200"/>
              </a:spcBef>
              <a:spcAft>
                <a:spcPts val="1200"/>
              </a:spcAft>
              <a:buFont typeface="Arial" panose="020B0604020202020204" pitchFamily="34" charset="0"/>
              <a:buChar char="•"/>
            </a:pPr>
            <a:r>
              <a:rPr lang="en-US" sz="2000" dirty="0">
                <a:solidFill>
                  <a:srgbClr val="17375E"/>
                </a:solidFill>
                <a:latin typeface="Gill Sans" panose="020B0604020202020204"/>
              </a:rPr>
              <a:t>Du Study Tour à New Orleans …</a:t>
            </a:r>
          </a:p>
          <a:p>
            <a:pPr marL="285750" indent="-285750" algn="just" fontAlgn="base">
              <a:lnSpc>
                <a:spcPts val="2000"/>
              </a:lnSpc>
              <a:spcBef>
                <a:spcPts val="1200"/>
              </a:spcBef>
              <a:spcAft>
                <a:spcPts val="1200"/>
              </a:spcAft>
              <a:buFont typeface="Arial" panose="020B0604020202020204" pitchFamily="34" charset="0"/>
              <a:buChar char="•"/>
            </a:pPr>
            <a:r>
              <a:rPr lang="en-US" sz="2000" dirty="0">
                <a:solidFill>
                  <a:srgbClr val="17375E"/>
                </a:solidFill>
                <a:latin typeface="Gill Sans" panose="020B0604020202020204"/>
              </a:rPr>
              <a:t>University of Michigan </a:t>
            </a:r>
            <a:r>
              <a:rPr lang="en-US" sz="2000" dirty="0">
                <a:solidFill>
                  <a:srgbClr val="17375E"/>
                </a:solidFill>
                <a:latin typeface="Gill Sans" panose="020B0604020202020204"/>
                <a:hlinkClick r:id="rId4"/>
              </a:rPr>
              <a:t>Clothes Closet </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13D4FFED-2C89-4D43-81DC-72DFCEF6B020}" type="slidenum">
              <a:rPr lang="fr-FR" sz="1200" smtClean="0">
                <a:latin typeface="Gill Sans" panose="020B0604020202020204"/>
              </a:rPr>
              <a:pPr algn="ctr"/>
              <a:t>28</a:t>
            </a:fld>
            <a:r>
              <a:rPr lang="fr-FR" sz="1200">
                <a:latin typeface="Gill Sans" panose="020B0604020202020204"/>
              </a:rPr>
              <a:t> / 39</a:t>
            </a:r>
          </a:p>
        </p:txBody>
      </p:sp>
    </p:spTree>
    <p:extLst>
      <p:ext uri="{BB962C8B-B14F-4D97-AF65-F5344CB8AC3E}">
        <p14:creationId xmlns:p14="http://schemas.microsoft.com/office/powerpoint/2010/main" val="242978757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EMPLOYEURS</a:t>
            </a:r>
            <a:endParaRPr lang="en-US" b="1" cap="all" dirty="0">
              <a:solidFill>
                <a:srgbClr val="C2113A"/>
              </a:solidFill>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C17CE5A3-0E62-4C60-833B-D421506B3879}"/>
              </a:ext>
            </a:extLst>
          </p:cNvPr>
          <p:cNvSpPr/>
          <p:nvPr/>
        </p:nvSpPr>
        <p:spPr>
          <a:xfrm>
            <a:off x="304225" y="958850"/>
            <a:ext cx="8534400" cy="3334246"/>
          </a:xfrm>
          <a:prstGeom prst="rect">
            <a:avLst/>
          </a:prstGeom>
          <a:solidFill>
            <a:srgbClr val="FFFFFF"/>
          </a:solidFill>
          <a:ln/>
        </p:spPr>
        <p:txBody>
          <a:bodyPr wrap="square" lIns="0" tIns="0" rIns="0" bIns="0">
            <a:spAutoFit/>
          </a:bodyPr>
          <a:lstStyle/>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Réseautage avec les étudiants</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Réseautage avec d'autres employeurs</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Opportunités pour renforcer la visibilité de la marque</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Occasions de présenter une entreprise et d'attirer de nouveaux talents</a:t>
            </a:r>
          </a:p>
          <a:p>
            <a:pPr marL="285750" lvl="0" indent="-285750" algn="just">
              <a:lnSpc>
                <a:spcPts val="2000"/>
              </a:lnSpc>
              <a:spcBef>
                <a:spcPts val="1200"/>
              </a:spcBef>
              <a:spcAft>
                <a:spcPts val="1200"/>
              </a:spcAft>
              <a:buFont typeface="Arial" panose="020B0604020202020204" pitchFamily="34" charset="0"/>
              <a:buChar char="•"/>
            </a:pPr>
            <a:endParaRPr lang="fr-FR" sz="2000" dirty="0">
              <a:solidFill>
                <a:srgbClr val="17375E"/>
              </a:solidFill>
              <a:latin typeface="Gill Sans" panose="020B0604020202020204"/>
            </a:endParaRPr>
          </a:p>
          <a:p>
            <a:pPr marL="285750" lvl="0" indent="-285750" algn="just">
              <a:lnSpc>
                <a:spcPts val="2000"/>
              </a:lnSpc>
              <a:spcBef>
                <a:spcPts val="1200"/>
              </a:spcBef>
              <a:spcAft>
                <a:spcPts val="1200"/>
              </a:spcAft>
              <a:buFont typeface="Arial" panose="020B0604020202020204" pitchFamily="34" charset="0"/>
              <a:buChar char="•"/>
            </a:pPr>
            <a:r>
              <a:rPr lang="fr-FR" sz="2000" b="1" dirty="0">
                <a:solidFill>
                  <a:srgbClr val="17375E"/>
                </a:solidFill>
                <a:latin typeface="Gill Sans" panose="020B0604020202020204"/>
              </a:rPr>
              <a:t>Quels sont les autres incitatifs pour les employeurs à participer à votre salon de l'emploi ?</a:t>
            </a:r>
            <a:endParaRPr lang="en-US" sz="2000" b="1"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8F199963-5BCE-4FDC-8553-FD66C8B48ED4}" type="slidenum">
              <a:rPr lang="fr-FR" sz="1200" smtClean="0">
                <a:latin typeface="Gill Sans" panose="020B0604020202020204"/>
              </a:rPr>
              <a:pPr algn="ctr"/>
              <a:t>29</a:t>
            </a:fld>
            <a:r>
              <a:rPr lang="fr-FR" sz="1200">
                <a:latin typeface="Gill Sans" panose="020B0604020202020204"/>
              </a:rPr>
              <a:t> / 39</a:t>
            </a:r>
          </a:p>
        </p:txBody>
      </p:sp>
    </p:spTree>
    <p:extLst>
      <p:ext uri="{BB962C8B-B14F-4D97-AF65-F5344CB8AC3E}">
        <p14:creationId xmlns:p14="http://schemas.microsoft.com/office/powerpoint/2010/main" val="359827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5" y="958850"/>
            <a:ext cx="8534400" cy="4673600"/>
          </a:xfrm>
          <a:solidFill>
            <a:srgbClr val="FFFFFF"/>
          </a:solidFill>
          <a:ln/>
        </p:spPr>
        <p:txBody>
          <a:bodyPr lIns="0" tIns="0" rIns="0" bIns="0"/>
          <a:lstStyle/>
          <a:p>
            <a:pPr algn="just" defTabSz="914377">
              <a:lnSpc>
                <a:spcPts val="2000"/>
              </a:lnSpc>
              <a:spcBef>
                <a:spcPts val="1200"/>
              </a:spcBef>
              <a:spcAft>
                <a:spcPts val="1200"/>
              </a:spcAft>
              <a:buClr>
                <a:srgbClr val="4D8384"/>
              </a:buClr>
              <a:defRPr/>
            </a:pPr>
            <a:r>
              <a:rPr lang="fr-FR" altLang="en-US" sz="2000" dirty="0">
                <a:solidFill>
                  <a:srgbClr val="17375E"/>
                </a:solidFill>
                <a:latin typeface="Gill Sans" panose="020B0604020202020204"/>
              </a:rPr>
              <a:t>Identifier les meilleures pratiques liées aux phases de planification, de mise en œuvre et de suivi d'un salon de l’emploi</a:t>
            </a:r>
          </a:p>
          <a:p>
            <a:pPr algn="just" defTabSz="914377">
              <a:lnSpc>
                <a:spcPts val="2000"/>
              </a:lnSpc>
              <a:spcBef>
                <a:spcPts val="1200"/>
              </a:spcBef>
              <a:spcAft>
                <a:spcPts val="1200"/>
              </a:spcAft>
              <a:buClr>
                <a:srgbClr val="4D8384"/>
              </a:buClr>
              <a:defRPr/>
            </a:pPr>
            <a:r>
              <a:rPr lang="fr-FR" altLang="en-US" sz="2000" dirty="0">
                <a:solidFill>
                  <a:srgbClr val="17375E"/>
                </a:solidFill>
                <a:latin typeface="Gill Sans" panose="020B0604020202020204"/>
              </a:rPr>
              <a:t>Décrire les avantages et les incitatifs d'un salon de l’emploi pour les étudiants, les employeurs et les établissements d'enseignement</a:t>
            </a:r>
          </a:p>
          <a:p>
            <a:pPr algn="just" defTabSz="914377">
              <a:lnSpc>
                <a:spcPts val="2000"/>
              </a:lnSpc>
              <a:spcBef>
                <a:spcPts val="1200"/>
              </a:spcBef>
              <a:spcAft>
                <a:spcPts val="1200"/>
              </a:spcAft>
              <a:buClr>
                <a:srgbClr val="4D8384"/>
              </a:buClr>
              <a:defRPr/>
            </a:pPr>
            <a:r>
              <a:rPr lang="fr-FR" altLang="en-US" sz="2000" dirty="0">
                <a:solidFill>
                  <a:srgbClr val="17375E"/>
                </a:solidFill>
                <a:latin typeface="Gill Sans" panose="020B0604020202020204"/>
              </a:rPr>
              <a:t>Appliquer les outils appris pendant la session pour organiser de futurs salons de l'emploi</a:t>
            </a: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OBJECTIFS D’APPRENTISSAGE DE LA SÉANCE</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E11933C-5D51-4CC3-8751-C7C2F5A91A17}" type="slidenum">
              <a:rPr lang="fr-FR" sz="1200" smtClean="0">
                <a:latin typeface="Gill Sans" panose="020B0604020202020204"/>
              </a:rPr>
              <a:pPr algn="ctr"/>
              <a:t>3</a:t>
            </a:fld>
            <a:r>
              <a:rPr lang="fr-FR" sz="1200">
                <a:latin typeface="Gill Sans" panose="020B0604020202020204"/>
              </a:rPr>
              <a:t> / 39</a:t>
            </a:r>
          </a:p>
        </p:txBody>
      </p:sp>
    </p:spTree>
    <p:extLst>
      <p:ext uri="{BB962C8B-B14F-4D97-AF65-F5344CB8AC3E}">
        <p14:creationId xmlns:p14="http://schemas.microsoft.com/office/powerpoint/2010/main" val="350986078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EMPLOYEURS</a:t>
            </a:r>
            <a:endParaRPr lang="en-US" b="1" cap="all" dirty="0">
              <a:solidFill>
                <a:srgbClr val="C2113A"/>
              </a:solidFill>
              <a:latin typeface="Gill Sans MT" panose="020B0502020104020203" pitchFamily="34" charset="0"/>
              <a:ea typeface="+mj-ea"/>
              <a:cs typeface="+mj-cs"/>
            </a:endParaRPr>
          </a:p>
        </p:txBody>
      </p:sp>
      <p:pic>
        <p:nvPicPr>
          <p:cNvPr id="8" name="Picture 7">
            <a:extLst>
              <a:ext uri="{FF2B5EF4-FFF2-40B4-BE49-F238E27FC236}">
                <a16:creationId xmlns:a16="http://schemas.microsoft.com/office/drawing/2014/main" id="{0AB2DBE5-ACD8-4353-BB63-92B44C697D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74292" y="3632636"/>
            <a:ext cx="4547286" cy="2311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9711451-493D-48AF-AD01-15480C7CF991}"/>
              </a:ext>
            </a:extLst>
          </p:cNvPr>
          <p:cNvSpPr txBox="1"/>
          <p:nvPr/>
        </p:nvSpPr>
        <p:spPr>
          <a:xfrm>
            <a:off x="5078627" y="1952368"/>
            <a:ext cx="3842951" cy="2311838"/>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782B0EE1-A3DD-41A6-8294-6381BA6F4FB9}"/>
              </a:ext>
            </a:extLst>
          </p:cNvPr>
          <p:cNvPicPr>
            <a:picLocks noChangeAspect="1"/>
          </p:cNvPicPr>
          <p:nvPr/>
        </p:nvPicPr>
        <p:blipFill rotWithShape="1">
          <a:blip r:embed="rId5">
            <a:extLst>
              <a:ext uri="{28A0092B-C50C-407E-A947-70E740481C1C}">
                <a14:useLocalDpi xmlns:a14="http://schemas.microsoft.com/office/drawing/2010/main" val="0"/>
              </a:ext>
            </a:extLst>
          </a:blip>
          <a:srcRect l="24553" t="15573"/>
          <a:stretch/>
        </p:blipFill>
        <p:spPr>
          <a:xfrm>
            <a:off x="222422" y="1815511"/>
            <a:ext cx="4003990" cy="297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5CF76DC9-5CB5-47F6-835F-397F7C6AF142}" type="slidenum">
              <a:rPr lang="fr-FR" sz="1200" smtClean="0">
                <a:latin typeface="Gill Sans" panose="020B0604020202020204"/>
              </a:rPr>
              <a:pPr algn="ctr"/>
              <a:t>30</a:t>
            </a:fld>
            <a:r>
              <a:rPr lang="fr-FR" sz="1200">
                <a:latin typeface="Gill Sans" panose="020B0604020202020204"/>
              </a:rPr>
              <a:t> / 39</a:t>
            </a:r>
          </a:p>
        </p:txBody>
      </p:sp>
    </p:spTree>
    <p:extLst>
      <p:ext uri="{BB962C8B-B14F-4D97-AF65-F5344CB8AC3E}">
        <p14:creationId xmlns:p14="http://schemas.microsoft.com/office/powerpoint/2010/main" val="266528535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EMPLOYEURS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95565BB9-8EF9-4C4E-8068-404A3391FD1F}"/>
              </a:ext>
            </a:extLst>
          </p:cNvPr>
          <p:cNvSpPr txBox="1"/>
          <p:nvPr/>
        </p:nvSpPr>
        <p:spPr>
          <a:xfrm>
            <a:off x="304224" y="958849"/>
            <a:ext cx="8534400" cy="302647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en-US" sz="2000" dirty="0">
                <a:solidFill>
                  <a:srgbClr val="17375E"/>
                </a:solidFill>
                <a:latin typeface="Gill Sans" panose="020B0604020202020204"/>
              </a:rPr>
              <a:t>Sponsoring !</a:t>
            </a:r>
            <a:endParaRPr lang="en-US" sz="2000" i="1" dirty="0">
              <a:solidFill>
                <a:srgbClr val="17375E"/>
              </a:solidFill>
              <a:latin typeface="Gill Sans" panose="020B0604020202020204"/>
            </a:endParaRPr>
          </a:p>
          <a:p>
            <a:pPr algn="just">
              <a:lnSpc>
                <a:spcPts val="2000"/>
              </a:lnSpc>
              <a:spcBef>
                <a:spcPts val="1200"/>
              </a:spcBef>
              <a:spcAft>
                <a:spcPts val="1200"/>
              </a:spcAft>
            </a:pPr>
            <a:r>
              <a:rPr lang="fr-FR" sz="2000" dirty="0">
                <a:solidFill>
                  <a:srgbClr val="17375E"/>
                </a:solidFill>
                <a:latin typeface="Gill Sans" panose="020B0604020202020204"/>
              </a:rPr>
              <a:t>Les avantages pourraient inclure :</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Logo de l'employeur sur le matériel du salon de l’emploi (bannières, documents à distribuer)</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Reconnaissance spéciale par la direction des universités / centres de formation professionnelle</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Meilleur stand au salon de l’emploi – position avant et centrale</a:t>
            </a:r>
            <a:r>
              <a:rPr lang="en-US" sz="2000" dirty="0">
                <a:solidFill>
                  <a:srgbClr val="17375E"/>
                </a:solidFill>
                <a:latin typeface="Gill Sans" panose="020B0604020202020204"/>
              </a:rPr>
              <a:t> </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5A496220-15B1-4948-8996-F037E1F34DC3}" type="slidenum">
              <a:rPr lang="fr-FR" sz="1200" smtClean="0">
                <a:latin typeface="Gill Sans" panose="020B0604020202020204"/>
              </a:rPr>
              <a:pPr algn="ctr"/>
              <a:t>31</a:t>
            </a:fld>
            <a:r>
              <a:rPr lang="fr-FR" sz="1200">
                <a:latin typeface="Gill Sans" panose="020B0604020202020204"/>
              </a:rPr>
              <a:t> / 39</a:t>
            </a:r>
          </a:p>
        </p:txBody>
      </p:sp>
    </p:spTree>
    <p:extLst>
      <p:ext uri="{BB962C8B-B14F-4D97-AF65-F5344CB8AC3E}">
        <p14:creationId xmlns:p14="http://schemas.microsoft.com/office/powerpoint/2010/main" val="1035526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EMPLOYEURS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95565BB9-8EF9-4C4E-8068-404A3391FD1F}"/>
              </a:ext>
            </a:extLst>
          </p:cNvPr>
          <p:cNvSpPr txBox="1"/>
          <p:nvPr/>
        </p:nvSpPr>
        <p:spPr>
          <a:xfrm>
            <a:off x="304224" y="958849"/>
            <a:ext cx="8534400" cy="3590727"/>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en-US" sz="2000" dirty="0">
                <a:solidFill>
                  <a:srgbClr val="17375E"/>
                </a:solidFill>
                <a:latin typeface="Gill Sans" panose="020B0604020202020204"/>
              </a:rPr>
              <a:t>Le sponsoring </a:t>
            </a:r>
            <a:r>
              <a:rPr lang="en-US" sz="2000" dirty="0" err="1">
                <a:solidFill>
                  <a:srgbClr val="17375E"/>
                </a:solidFill>
                <a:latin typeface="Gill Sans" panose="020B0604020202020204"/>
              </a:rPr>
              <a:t>peut</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être</a:t>
            </a:r>
            <a:r>
              <a:rPr lang="en-US" sz="2000" dirty="0">
                <a:solidFill>
                  <a:srgbClr val="17375E"/>
                </a:solidFill>
                <a:latin typeface="Gill Sans" panose="020B0604020202020204"/>
              </a:rPr>
              <a:t> :</a:t>
            </a:r>
          </a:p>
          <a:p>
            <a:pPr marL="274638" lvl="2" indent="-274638" algn="just">
              <a:lnSpc>
                <a:spcPts val="2000"/>
              </a:lnSpc>
              <a:spcBef>
                <a:spcPts val="1200"/>
              </a:spcBef>
              <a:spcAft>
                <a:spcPts val="1200"/>
              </a:spcAft>
              <a:buFont typeface="Arial" panose="020B0604020202020204" pitchFamily="34" charset="0"/>
              <a:buChar char="•"/>
            </a:pPr>
            <a:r>
              <a:rPr lang="en-US" sz="2000" dirty="0" err="1">
                <a:solidFill>
                  <a:srgbClr val="17375E"/>
                </a:solidFill>
                <a:latin typeface="Gill Sans" panose="020B0604020202020204"/>
              </a:rPr>
              <a:t>Monétaire</a:t>
            </a:r>
            <a:r>
              <a:rPr lang="en-US" sz="2000" dirty="0">
                <a:solidFill>
                  <a:srgbClr val="17375E"/>
                </a:solidFill>
                <a:latin typeface="Gill Sans" panose="020B0604020202020204"/>
              </a:rPr>
              <a:t>, p</a:t>
            </a:r>
            <a:r>
              <a:rPr lang="fr-FR" sz="2000" dirty="0" err="1">
                <a:solidFill>
                  <a:srgbClr val="17375E"/>
                </a:solidFill>
                <a:latin typeface="Gill Sans" panose="020B0604020202020204"/>
              </a:rPr>
              <a:t>ar</a:t>
            </a:r>
            <a:r>
              <a:rPr lang="fr-FR" sz="2000" dirty="0">
                <a:solidFill>
                  <a:srgbClr val="17375E"/>
                </a:solidFill>
                <a:latin typeface="Gill Sans" panose="020B0604020202020204"/>
              </a:rPr>
              <a:t> exemple, 500 $, 1.000 $ ou 2.000 $</a:t>
            </a:r>
          </a:p>
          <a:p>
            <a:pPr marL="274638" lvl="2" indent="-274638"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En nature :</a:t>
            </a:r>
          </a:p>
          <a:p>
            <a:pPr marL="612775" lvl="3" indent="-342900" algn="just">
              <a:lnSpc>
                <a:spcPts val="2000"/>
              </a:lnSpc>
              <a:spcBef>
                <a:spcPts val="1200"/>
              </a:spcBef>
              <a:spcAft>
                <a:spcPts val="1200"/>
              </a:spcAft>
              <a:buFontTx/>
              <a:buChar char="-"/>
            </a:pPr>
            <a:r>
              <a:rPr lang="fr-FR" sz="2000" dirty="0">
                <a:solidFill>
                  <a:srgbClr val="17375E"/>
                </a:solidFill>
                <a:latin typeface="Gill Sans" panose="020B0604020202020204"/>
              </a:rPr>
              <a:t>Une entreprise de restauration pourrait fournir des collations aux employeurs</a:t>
            </a:r>
          </a:p>
          <a:p>
            <a:pPr marL="612775" lvl="3" indent="-342900" algn="just">
              <a:lnSpc>
                <a:spcPts val="2000"/>
              </a:lnSpc>
              <a:spcBef>
                <a:spcPts val="1200"/>
              </a:spcBef>
              <a:spcAft>
                <a:spcPts val="1200"/>
              </a:spcAft>
              <a:buFontTx/>
              <a:buChar char="-"/>
            </a:pPr>
            <a:r>
              <a:rPr lang="fr-FR" sz="2000" dirty="0">
                <a:solidFill>
                  <a:srgbClr val="17375E"/>
                </a:solidFill>
                <a:latin typeface="Gill Sans" panose="020B0604020202020204"/>
              </a:rPr>
              <a:t>Une entreprise de boissons pourrait fournir de l'eau aux étudiants et aux employeurs</a:t>
            </a:r>
            <a:endParaRPr lang="en-US" sz="2000" i="1" dirty="0">
              <a:solidFill>
                <a:srgbClr val="17375E"/>
              </a:solidFill>
              <a:latin typeface="Gill Sans" panose="020B0604020202020204"/>
            </a:endParaRPr>
          </a:p>
          <a:p>
            <a:pPr lvl="1" indent="-187325" algn="just">
              <a:lnSpc>
                <a:spcPts val="2000"/>
              </a:lnSpc>
              <a:spcBef>
                <a:spcPts val="1200"/>
              </a:spcBef>
              <a:spcAft>
                <a:spcPts val="1200"/>
              </a:spcAft>
            </a:pPr>
            <a:r>
              <a:rPr lang="en-US" sz="2000" i="1" dirty="0">
                <a:solidFill>
                  <a:srgbClr val="17375E"/>
                </a:solidFill>
                <a:latin typeface="Gill Sans" panose="020B0604020202020204"/>
              </a:rPr>
              <a:t> </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3C8B806B-9757-4951-B943-49DF2D0307A1}" type="slidenum">
              <a:rPr lang="fr-FR" sz="1200" smtClean="0">
                <a:latin typeface="Gill Sans" panose="020B0604020202020204"/>
              </a:rPr>
              <a:pPr algn="ctr"/>
              <a:t>32</a:t>
            </a:fld>
            <a:r>
              <a:rPr lang="fr-FR" sz="1200">
                <a:latin typeface="Gill Sans" panose="020B0604020202020204"/>
              </a:rPr>
              <a:t> / 39</a:t>
            </a:r>
          </a:p>
        </p:txBody>
      </p:sp>
    </p:spTree>
    <p:extLst>
      <p:ext uri="{BB962C8B-B14F-4D97-AF65-F5344CB8AC3E}">
        <p14:creationId xmlns:p14="http://schemas.microsoft.com/office/powerpoint/2010/main" val="127976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ENGAGEMENT ET INCITATIFS POUR LES PROFESSEURS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95565BB9-8EF9-4C4E-8068-404A3391FD1F}"/>
              </a:ext>
            </a:extLst>
          </p:cNvPr>
          <p:cNvSpPr txBox="1"/>
          <p:nvPr/>
        </p:nvSpPr>
        <p:spPr>
          <a:xfrm>
            <a:off x="304225" y="958849"/>
            <a:ext cx="8534400" cy="1333698"/>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Par deux, discutez des raisons pour lesquelles la participation à un salon de l'emploi pourrait être bénéfique pour les professeurs / formateurs du centre de formation professionnelle ou d'université</a:t>
            </a:r>
            <a:endParaRPr lang="en-US" sz="2000" i="1" dirty="0">
              <a:solidFill>
                <a:srgbClr val="17375E"/>
              </a:solidFill>
              <a:latin typeface="Gill Sans" panose="020B0604020202020204"/>
            </a:endParaRPr>
          </a:p>
          <a:p>
            <a:pPr lvl="1" algn="just">
              <a:lnSpc>
                <a:spcPts val="2000"/>
              </a:lnSpc>
              <a:spcBef>
                <a:spcPts val="1200"/>
              </a:spcBef>
              <a:spcAft>
                <a:spcPts val="1200"/>
              </a:spcAft>
            </a:pPr>
            <a:r>
              <a:rPr lang="en-US" sz="2000" i="1" dirty="0">
                <a:solidFill>
                  <a:srgbClr val="17375E"/>
                </a:solidFill>
                <a:latin typeface="Gill Sans" panose="020B0604020202020204"/>
              </a:rPr>
              <a:t> </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9A6B31AE-659F-46EE-BB26-9C50EAEA6992}" type="slidenum">
              <a:rPr lang="fr-FR" sz="1200" smtClean="0">
                <a:latin typeface="Gill Sans" panose="020B0604020202020204"/>
              </a:rPr>
              <a:pPr algn="ctr"/>
              <a:t>33</a:t>
            </a:fld>
            <a:r>
              <a:rPr lang="fr-FR" sz="1200">
                <a:latin typeface="Gill Sans" panose="020B0604020202020204"/>
              </a:rPr>
              <a:t> / 39</a:t>
            </a:r>
          </a:p>
        </p:txBody>
      </p:sp>
    </p:spTree>
    <p:extLst>
      <p:ext uri="{BB962C8B-B14F-4D97-AF65-F5344CB8AC3E}">
        <p14:creationId xmlns:p14="http://schemas.microsoft.com/office/powerpoint/2010/main" val="301617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ENQUÊTES DE SUIVI AUPRÈS DES EMPLOYEURS</a:t>
            </a:r>
            <a:endParaRPr lang="fr-FR"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40E9AAC5-983A-4BBF-A370-864C8486CAA7}"/>
              </a:ext>
            </a:extLst>
          </p:cNvPr>
          <p:cNvSpPr txBox="1"/>
          <p:nvPr/>
        </p:nvSpPr>
        <p:spPr>
          <a:xfrm>
            <a:off x="304224" y="958850"/>
            <a:ext cx="8534400" cy="487312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Pendant que c’est encore frais, rassemblez et analysez des données et des statistiques sur le nombre des étudiants participants</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Quels sont les niveaux d’études des étudiants, filières / spécialité, etc. (disponibles via pré-inscription en ligne ou via un enregistrement papier)</a:t>
            </a:r>
          </a:p>
          <a:p>
            <a:pPr algn="just">
              <a:lnSpc>
                <a:spcPts val="2000"/>
              </a:lnSpc>
              <a:spcBef>
                <a:spcPts val="1200"/>
              </a:spcBef>
              <a:spcAft>
                <a:spcPts val="1200"/>
              </a:spcAft>
            </a:pPr>
            <a:r>
              <a:rPr lang="fr-FR" sz="2000" dirty="0">
                <a:solidFill>
                  <a:srgbClr val="17375E"/>
                </a:solidFill>
                <a:latin typeface="Gill Sans" panose="020B0604020202020204"/>
              </a:rPr>
              <a:t>Faites un débriefing avec tous les membres du personnel pour discuter de ce qui a bien fonctionné et de ce qui pourrait être amélioré pour l'année prochaine</a:t>
            </a:r>
          </a:p>
          <a:p>
            <a:pPr algn="just">
              <a:lnSpc>
                <a:spcPts val="2000"/>
              </a:lnSpc>
              <a:spcBef>
                <a:spcPts val="1200"/>
              </a:spcBef>
              <a:spcAft>
                <a:spcPts val="1200"/>
              </a:spcAft>
            </a:pPr>
            <a:r>
              <a:rPr lang="fr-FR" sz="2000" dirty="0">
                <a:solidFill>
                  <a:srgbClr val="17375E"/>
                </a:solidFill>
                <a:latin typeface="Gill Sans" panose="020B0604020202020204"/>
              </a:rPr>
              <a:t>Remerciez les représentants des entreprises ! Envoyez une note de remerciement avec :</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Une photo ou deux de leur stand, des étudiants interagissant avec eux ; un bref résumé de l'événement</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Réitérez l'engagement à travailler avec l'entreprise dans leurs efforts de recrutement pour les stages et les emplois</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F140D738-8526-426B-AD4F-0D0A3BD13B8A}" type="slidenum">
              <a:rPr lang="fr-FR" sz="1200" smtClean="0">
                <a:latin typeface="Gill Sans" panose="020B0604020202020204"/>
              </a:rPr>
              <a:pPr algn="ctr"/>
              <a:t>34</a:t>
            </a:fld>
            <a:r>
              <a:rPr lang="fr-FR" sz="1200">
                <a:latin typeface="Gill Sans" panose="020B0604020202020204"/>
              </a:rPr>
              <a:t> / 39</a:t>
            </a:r>
          </a:p>
        </p:txBody>
      </p:sp>
    </p:spTree>
    <p:extLst>
      <p:ext uri="{BB962C8B-B14F-4D97-AF65-F5344CB8AC3E}">
        <p14:creationId xmlns:p14="http://schemas.microsoft.com/office/powerpoint/2010/main" val="2360813749"/>
      </p:ext>
    </p:extLst>
  </p:cSld>
  <p:clrMapOvr>
    <a:overrideClrMapping bg1="lt1" tx1="dk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ENQUÊTES DE SUIVI AUPRÈS DES ÉTUDIANTS ET DES EMPLOYEURS</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40E9AAC5-983A-4BBF-A370-864C8486CAA7}"/>
              </a:ext>
            </a:extLst>
          </p:cNvPr>
          <p:cNvSpPr txBox="1"/>
          <p:nvPr/>
        </p:nvSpPr>
        <p:spPr>
          <a:xfrm>
            <a:off x="304225" y="958850"/>
            <a:ext cx="8534400" cy="3334246"/>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0" lvl="1" algn="just">
              <a:lnSpc>
                <a:spcPts val="2000"/>
              </a:lnSpc>
              <a:spcBef>
                <a:spcPts val="1200"/>
              </a:spcBef>
              <a:spcAft>
                <a:spcPts val="1200"/>
              </a:spcAft>
            </a:pPr>
            <a:r>
              <a:rPr lang="fr-CA" sz="2000" dirty="0">
                <a:solidFill>
                  <a:srgbClr val="17375E"/>
                </a:solidFill>
                <a:latin typeface="Gill Sans" panose="020B0604020202020204"/>
              </a:rPr>
              <a:t>Sondage en ligne auprès des étudiants qui dure 10 minutes</a:t>
            </a:r>
          </a:p>
          <a:p>
            <a:pPr marL="0" lvl="1" algn="just">
              <a:lnSpc>
                <a:spcPts val="2000"/>
              </a:lnSpc>
              <a:spcBef>
                <a:spcPts val="1200"/>
              </a:spcBef>
              <a:spcAft>
                <a:spcPts val="1200"/>
              </a:spcAft>
            </a:pPr>
            <a:r>
              <a:rPr lang="fr-CA" sz="2000" dirty="0">
                <a:solidFill>
                  <a:srgbClr val="17375E"/>
                </a:solidFill>
                <a:latin typeface="Gill Sans" panose="020B0604020202020204"/>
              </a:rPr>
              <a:t>Quelles seraient les incitatifs pour les étudiants à remplir l'enquête ? Qu'en est-il des employeurs ?</a:t>
            </a:r>
          </a:p>
          <a:p>
            <a:pPr algn="just">
              <a:lnSpc>
                <a:spcPts val="2000"/>
              </a:lnSpc>
              <a:spcBef>
                <a:spcPts val="1200"/>
              </a:spcBef>
              <a:spcAft>
                <a:spcPts val="1200"/>
              </a:spcAft>
            </a:pPr>
            <a:r>
              <a:rPr lang="fr-CA" sz="2000" dirty="0">
                <a:solidFill>
                  <a:srgbClr val="17375E"/>
                </a:solidFill>
                <a:latin typeface="Gill Sans" panose="020B0604020202020204"/>
              </a:rPr>
              <a:t>Passons maintenant aux questionnaires en petits groupes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Quelles questions ajouteriez-vous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Que voulez-vous supprimer ?</a:t>
            </a:r>
          </a:p>
          <a:p>
            <a:pPr marL="285750" indent="-285750" algn="just">
              <a:lnSpc>
                <a:spcPts val="2000"/>
              </a:lnSpc>
              <a:spcBef>
                <a:spcPts val="1200"/>
              </a:spcBef>
              <a:spcAft>
                <a:spcPts val="1200"/>
              </a:spcAft>
              <a:buFont typeface="Arial" panose="020B0604020202020204" pitchFamily="34" charset="0"/>
              <a:buChar char="•"/>
            </a:pPr>
            <a:r>
              <a:rPr lang="fr-CA" sz="2000" dirty="0">
                <a:solidFill>
                  <a:srgbClr val="17375E"/>
                </a:solidFill>
                <a:latin typeface="Gill Sans" panose="020B0604020202020204"/>
              </a:rPr>
              <a:t>Comment utiliseriez-vous cette information ?</a:t>
            </a:r>
            <a:endParaRPr lang="en-US" sz="2000" dirty="0">
              <a:solidFill>
                <a:srgbClr val="17375E"/>
              </a:solidFill>
              <a:latin typeface="Gill Sans" panose="020B0604020202020204"/>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AD1A8500-D552-4B77-A195-1F3534B1AC66}" type="slidenum">
              <a:rPr lang="fr-FR" sz="1200" smtClean="0">
                <a:latin typeface="Gill Sans" panose="020B0604020202020204"/>
              </a:rPr>
              <a:pPr algn="ctr"/>
              <a:t>35</a:t>
            </a:fld>
            <a:r>
              <a:rPr lang="fr-FR" sz="1200">
                <a:latin typeface="Gill Sans" panose="020B0604020202020204"/>
              </a:rPr>
              <a:t> / 39</a:t>
            </a:r>
          </a:p>
        </p:txBody>
      </p:sp>
    </p:spTree>
    <p:extLst>
      <p:ext uri="{BB962C8B-B14F-4D97-AF65-F5344CB8AC3E}">
        <p14:creationId xmlns:p14="http://schemas.microsoft.com/office/powerpoint/2010/main" val="394538416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rrowheads="1"/>
          </p:cNvSpPr>
          <p:nvPr>
            <p:ph type="title"/>
          </p:nvPr>
        </p:nvSpPr>
        <p:spPr>
          <a:xfrm>
            <a:off x="648586" y="1991918"/>
            <a:ext cx="7878726" cy="3739031"/>
          </a:xfrm>
        </p:spPr>
        <p:txBody>
          <a:bodyPr/>
          <a:lstStyle/>
          <a:p>
            <a:pPr eaLnBrk="1" hangingPunct="1"/>
            <a:endParaRPr lang="en-US" altLang="en-US" sz="2700" dirty="0">
              <a:latin typeface="Arial" panose="020B0604020202020204" pitchFamily="34" charset="0"/>
              <a:cs typeface="Arial" panose="020B0604020202020204" pitchFamily="34" charset="0"/>
            </a:endParaRPr>
          </a:p>
        </p:txBody>
      </p:sp>
      <p:sp>
        <p:nvSpPr>
          <p:cNvPr id="60421" name="TextBox 1"/>
          <p:cNvSpPr txBox="1">
            <a:spLocks noChangeArrowheads="1"/>
          </p:cNvSpPr>
          <p:nvPr/>
        </p:nvSpPr>
        <p:spPr bwMode="auto">
          <a:xfrm>
            <a:off x="304800" y="266513"/>
            <a:ext cx="8534400" cy="276999"/>
          </a:xfrm>
          <a:prstGeom prst="rect">
            <a:avLst/>
          </a:prstGeom>
        </p:spPr>
        <p:txBody>
          <a:bodyPr lIns="0" tIns="0" rIns="0" bIns="0"/>
          <a:lstStyle>
            <a:defPPr>
              <a:defRPr lang="en-US"/>
            </a:defPPr>
            <a:lvl1pPr marR="0" lvl="0" indent="0" defTabSz="457200" fontAlgn="auto">
              <a:lnSpc>
                <a:spcPct val="100000"/>
              </a:lnSpc>
              <a:spcBef>
                <a:spcPct val="0"/>
              </a:spcBef>
              <a:spcAft>
                <a:spcPts val="0"/>
              </a:spcAft>
              <a:buClrTx/>
              <a:buSzTx/>
              <a:buFontTx/>
              <a:buNone/>
              <a:tabLst/>
              <a:defRPr b="1" cap="all">
                <a:solidFill>
                  <a:srgbClr val="C2113A"/>
                </a:solidFill>
                <a:latin typeface="Gill Sans MT" panose="020B0502020104020203" pitchFamily="34" charset="0"/>
                <a:ea typeface="+mj-ea"/>
                <a:cs typeface="+mj-cs"/>
              </a:defRPr>
            </a:lvl1pPr>
          </a:lstStyle>
          <a:p>
            <a:r>
              <a:rPr lang="en-US" altLang="en-US" dirty="0"/>
              <a:t>APPLICATION (TRAVAIL EN GROUPE) </a:t>
            </a:r>
          </a:p>
        </p:txBody>
      </p:sp>
      <p:sp>
        <p:nvSpPr>
          <p:cNvPr id="2" name="TextBox 1">
            <a:extLst>
              <a:ext uri="{FF2B5EF4-FFF2-40B4-BE49-F238E27FC236}">
                <a16:creationId xmlns:a16="http://schemas.microsoft.com/office/drawing/2014/main" id="{C13A6CA0-EA28-40A5-99DF-92E6E7EF90F1}"/>
              </a:ext>
            </a:extLst>
          </p:cNvPr>
          <p:cNvSpPr txBox="1"/>
          <p:nvPr/>
        </p:nvSpPr>
        <p:spPr>
          <a:xfrm>
            <a:off x="304225" y="958849"/>
            <a:ext cx="8534400" cy="3231654"/>
          </a:xfrm>
          <a:prstGeom prst="rect">
            <a:avLst/>
          </a:prstGeom>
          <a:solidFill>
            <a:srgbClr val="FFFFFF"/>
          </a:solidFill>
          <a:ln/>
        </p:spPr>
        <p:txBody>
          <a:bodyPr wrap="square" lIns="0" tIns="0" rIns="0" bIns="0" rtlCol="0">
            <a:spAutoFit/>
          </a:bodyPr>
          <a:lstStyle/>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Quel atelier pourriez-vous organiser avant un salon de l’emploi pour aider les étudiants à se préparer ? Veuillez écrire le titre d'un </a:t>
            </a:r>
            <a:r>
              <a:rPr lang="fr-CA" sz="2000">
                <a:solidFill>
                  <a:srgbClr val="17375E"/>
                </a:solidFill>
                <a:latin typeface="Gill Sans" panose="020B0604020202020204"/>
              </a:rPr>
              <a:t>atelier.</a:t>
            </a:r>
            <a:endParaRPr lang="fr-CA" sz="2000" dirty="0">
              <a:solidFill>
                <a:srgbClr val="17375E"/>
              </a:solidFill>
              <a:latin typeface="Gill Sans" panose="020B0604020202020204"/>
            </a:endParaRP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Quel mois serait le mieux pour organiser un salon de </a:t>
            </a:r>
            <a:r>
              <a:rPr lang="fr-CA" sz="2000">
                <a:solidFill>
                  <a:srgbClr val="17375E"/>
                </a:solidFill>
                <a:latin typeface="Gill Sans" panose="020B0604020202020204"/>
              </a:rPr>
              <a:t>l’emploi ?</a:t>
            </a:r>
            <a:endParaRPr lang="fr-CA" sz="2000" dirty="0">
              <a:solidFill>
                <a:srgbClr val="17375E"/>
              </a:solidFill>
              <a:latin typeface="Gill Sans" panose="020B0604020202020204"/>
            </a:endParaRP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Identifiez une bonne pratique en matière de planification et de publicité, de mise en œuvre ou de suivi que vous aimeriez utiliser lors de votre salon de </a:t>
            </a:r>
            <a:r>
              <a:rPr lang="fr-CA" sz="2000">
                <a:solidFill>
                  <a:srgbClr val="17375E"/>
                </a:solidFill>
                <a:latin typeface="Gill Sans" panose="020B0604020202020204"/>
              </a:rPr>
              <a:t>l’emploi.</a:t>
            </a:r>
            <a:endParaRPr lang="fr-CA" sz="2000" dirty="0">
              <a:solidFill>
                <a:srgbClr val="17375E"/>
              </a:solidFill>
              <a:latin typeface="Gill Sans" panose="020B0604020202020204"/>
            </a:endParaRP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Identifiez une bonne pratique liée à l'engagement des étudiants, des employeurs ou des professeurs que vous aimeriez utiliser dans votre salon de l’emploi.</a:t>
            </a: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A778B0B5-A52B-4B69-9D24-DA3AD5A5FF6A}" type="slidenum">
              <a:rPr lang="fr-FR" sz="1200" smtClean="0">
                <a:latin typeface="Gill Sans" panose="020B0604020202020204"/>
              </a:rPr>
              <a:pPr algn="ctr"/>
              <a:t>36</a:t>
            </a:fld>
            <a:r>
              <a:rPr lang="fr-FR" sz="1200">
                <a:latin typeface="Gill Sans" panose="020B0604020202020204"/>
              </a:rPr>
              <a:t> / 39</a:t>
            </a:r>
          </a:p>
        </p:txBody>
      </p:sp>
    </p:spTree>
    <p:extLst>
      <p:ext uri="{BB962C8B-B14F-4D97-AF65-F5344CB8AC3E}">
        <p14:creationId xmlns:p14="http://schemas.microsoft.com/office/powerpoint/2010/main" val="314657746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rrowheads="1"/>
          </p:cNvSpPr>
          <p:nvPr>
            <p:ph type="title"/>
          </p:nvPr>
        </p:nvSpPr>
        <p:spPr>
          <a:xfrm>
            <a:off x="648586" y="1991918"/>
            <a:ext cx="7878726" cy="2590715"/>
          </a:xfrm>
        </p:spPr>
        <p:txBody>
          <a:bodyPr/>
          <a:lstStyle/>
          <a:p>
            <a:pPr eaLnBrk="1" hangingPunct="1"/>
            <a:endParaRPr lang="en-US" altLang="en-US" sz="2700" dirty="0">
              <a:latin typeface="Arial" panose="020B0604020202020204" pitchFamily="34" charset="0"/>
              <a:cs typeface="Arial" panose="020B0604020202020204" pitchFamily="34" charset="0"/>
            </a:endParaRPr>
          </a:p>
        </p:txBody>
      </p:sp>
      <p:sp>
        <p:nvSpPr>
          <p:cNvPr id="60421" name="TextBox 1"/>
          <p:cNvSpPr txBox="1">
            <a:spLocks noChangeArrowheads="1"/>
          </p:cNvSpPr>
          <p:nvPr/>
        </p:nvSpPr>
        <p:spPr bwMode="auto">
          <a:xfrm>
            <a:off x="304800" y="266513"/>
            <a:ext cx="8534400" cy="276999"/>
          </a:xfrm>
          <a:prstGeom prst="rect">
            <a:avLst/>
          </a:prstGeom>
        </p:spPr>
        <p:txBody>
          <a:bodyPr lIns="0" tIns="0" rIns="0" bIns="0"/>
          <a:lstStyle>
            <a:defPPr>
              <a:defRPr lang="en-US"/>
            </a:defPPr>
            <a:lvl1pPr marR="0" lvl="0" indent="0" defTabSz="457200" fontAlgn="auto">
              <a:lnSpc>
                <a:spcPct val="100000"/>
              </a:lnSpc>
              <a:spcBef>
                <a:spcPct val="0"/>
              </a:spcBef>
              <a:spcAft>
                <a:spcPts val="0"/>
              </a:spcAft>
              <a:buClrTx/>
              <a:buSzTx/>
              <a:buFontTx/>
              <a:buNone/>
              <a:tabLst/>
              <a:defRPr b="1" cap="all">
                <a:solidFill>
                  <a:srgbClr val="C2113A"/>
                </a:solidFill>
                <a:latin typeface="Gill Sans MT" panose="020B0502020104020203" pitchFamily="34" charset="0"/>
                <a:ea typeface="+mj-ea"/>
                <a:cs typeface="+mj-cs"/>
              </a:defRPr>
            </a:lvl1pPr>
          </a:lstStyle>
          <a:p>
            <a:r>
              <a:rPr lang="en-US" altLang="en-US" dirty="0"/>
              <a:t>APPLICATION (TRAVAIL EN GROUPE) </a:t>
            </a:r>
          </a:p>
        </p:txBody>
      </p:sp>
      <p:sp>
        <p:nvSpPr>
          <p:cNvPr id="2" name="TextBox 1">
            <a:extLst>
              <a:ext uri="{FF2B5EF4-FFF2-40B4-BE49-F238E27FC236}">
                <a16:creationId xmlns:a16="http://schemas.microsoft.com/office/drawing/2014/main" id="{C13A6CA0-EA28-40A5-99DF-92E6E7EF90F1}"/>
              </a:ext>
            </a:extLst>
          </p:cNvPr>
          <p:cNvSpPr txBox="1"/>
          <p:nvPr/>
        </p:nvSpPr>
        <p:spPr>
          <a:xfrm>
            <a:off x="304225" y="958849"/>
            <a:ext cx="8534400" cy="2975173"/>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En petits groupes, élaborez un exemple d’agenda d’un salon de l'emploi ou d’un salon de stages (ciblé ou général)</a:t>
            </a: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Discutez et proposez trois exemples de la manière dont vous ferez la promotion du salon</a:t>
            </a: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Discutez et proposez votre stratégie de publicité auprès des étudiants et auprès des employeurs</a:t>
            </a:r>
          </a:p>
          <a:p>
            <a:pPr marL="342900" indent="-342900" algn="just">
              <a:lnSpc>
                <a:spcPts val="2000"/>
              </a:lnSpc>
              <a:spcBef>
                <a:spcPts val="1200"/>
              </a:spcBef>
              <a:spcAft>
                <a:spcPts val="1200"/>
              </a:spcAft>
              <a:buAutoNum type="arabicPeriod"/>
            </a:pPr>
            <a:r>
              <a:rPr lang="fr-CA" sz="2000" dirty="0">
                <a:solidFill>
                  <a:srgbClr val="17375E"/>
                </a:solidFill>
                <a:latin typeface="Gill Sans" panose="020B0604020202020204"/>
              </a:rPr>
              <a:t>Note : si vous avez déjà organisé un salon de l’emploi, profitez-en pour partager ce que vous feriez différemment la prochaine fois !</a:t>
            </a:r>
            <a:endParaRPr lang="en-US" sz="2000" dirty="0">
              <a:solidFill>
                <a:srgbClr val="17375E"/>
              </a:solidFill>
              <a:latin typeface="Gill Sans" panose="020B0604020202020204"/>
            </a:endParaRPr>
          </a:p>
        </p:txBody>
      </p:sp>
      <p:sp>
        <p:nvSpPr>
          <p:cNvPr id="3" name="TextBox 2">
            <a:extLst>
              <a:ext uri="{FF2B5EF4-FFF2-40B4-BE49-F238E27FC236}">
                <a16:creationId xmlns:a16="http://schemas.microsoft.com/office/drawing/2014/main" id="{40516F39-E80A-4BAF-A4A5-FB90569F0E40}"/>
              </a:ext>
            </a:extLst>
          </p:cNvPr>
          <p:cNvSpPr txBox="1"/>
          <p:nvPr/>
        </p:nvSpPr>
        <p:spPr>
          <a:xfrm>
            <a:off x="2434856" y="4492409"/>
            <a:ext cx="4274288" cy="25648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algn="just">
              <a:lnSpc>
                <a:spcPts val="2000"/>
              </a:lnSpc>
              <a:spcBef>
                <a:spcPts val="1200"/>
              </a:spcBef>
              <a:spcAft>
                <a:spcPts val="1200"/>
              </a:spcAft>
            </a:pPr>
            <a:r>
              <a:rPr lang="en-US" sz="2000" b="1" dirty="0" err="1">
                <a:solidFill>
                  <a:srgbClr val="17375E"/>
                </a:solidFill>
                <a:latin typeface="Gill Sans" panose="020B0604020202020204"/>
              </a:rPr>
              <a:t>Partagez</a:t>
            </a:r>
            <a:r>
              <a:rPr lang="en-US" sz="2000" b="1" dirty="0">
                <a:solidFill>
                  <a:srgbClr val="17375E"/>
                </a:solidFill>
                <a:latin typeface="Gill Sans" panose="020B0604020202020204"/>
              </a:rPr>
              <a:t> avec tout le </a:t>
            </a:r>
            <a:r>
              <a:rPr lang="en-US" sz="2000" b="1" dirty="0" err="1">
                <a:solidFill>
                  <a:srgbClr val="17375E"/>
                </a:solidFill>
                <a:latin typeface="Gill Sans" panose="020B0604020202020204"/>
              </a:rPr>
              <a:t>groupe</a:t>
            </a:r>
            <a:endParaRPr lang="en-US" sz="2000" b="1" dirty="0">
              <a:solidFill>
                <a:srgbClr val="17375E"/>
              </a:solidFill>
              <a:latin typeface="Gill Sans" panose="020B0604020202020204"/>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BCE1A92C-21D3-4D0C-85BB-832964A702D0}" type="slidenum">
              <a:rPr lang="fr-FR" sz="1200" smtClean="0">
                <a:latin typeface="Gill Sans" panose="020B0604020202020204"/>
              </a:rPr>
              <a:pPr algn="ctr"/>
              <a:t>37</a:t>
            </a:fld>
            <a:r>
              <a:rPr lang="fr-FR" sz="1200">
                <a:latin typeface="Gill Sans" panose="020B0604020202020204"/>
              </a:rPr>
              <a:t> / 39</a:t>
            </a:r>
          </a:p>
        </p:txBody>
      </p:sp>
    </p:spTree>
    <p:extLst>
      <p:ext uri="{BB962C8B-B14F-4D97-AF65-F5344CB8AC3E}">
        <p14:creationId xmlns:p14="http://schemas.microsoft.com/office/powerpoint/2010/main" val="328284359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rrowheads="1"/>
          </p:cNvSpPr>
          <p:nvPr>
            <p:ph type="title"/>
          </p:nvPr>
        </p:nvSpPr>
        <p:spPr>
          <a:xfrm>
            <a:off x="648586" y="1991918"/>
            <a:ext cx="7878726" cy="3739031"/>
          </a:xfrm>
        </p:spPr>
        <p:txBody>
          <a:bodyPr/>
          <a:lstStyle/>
          <a:p>
            <a:pPr eaLnBrk="1" hangingPunct="1"/>
            <a:br>
              <a:rPr lang="en-US" altLang="en-US" sz="3000" dirty="0"/>
            </a:br>
            <a:endParaRPr lang="en-US" altLang="en-US" sz="2700" dirty="0">
              <a:latin typeface="Arial" panose="020B0604020202020204" pitchFamily="34" charset="0"/>
              <a:cs typeface="Arial" panose="020B0604020202020204" pitchFamily="34" charset="0"/>
            </a:endParaRPr>
          </a:p>
        </p:txBody>
      </p:sp>
      <p:sp>
        <p:nvSpPr>
          <p:cNvPr id="60421" name="TextBox 1"/>
          <p:cNvSpPr txBox="1">
            <a:spLocks noChangeArrowheads="1"/>
          </p:cNvSpPr>
          <p:nvPr/>
        </p:nvSpPr>
        <p:spPr bwMode="auto">
          <a:xfrm>
            <a:off x="304800" y="266513"/>
            <a:ext cx="8534400" cy="276999"/>
          </a:xfrm>
          <a:prstGeom prst="rect">
            <a:avLst/>
          </a:prstGeom>
        </p:spPr>
        <p:txBody>
          <a:bodyPr lIns="0" tIns="0" rIns="0" bIns="0"/>
          <a:lstStyle>
            <a:defPPr>
              <a:defRPr lang="en-US"/>
            </a:defPPr>
            <a:lvl1pPr marR="0" lvl="0" indent="0" defTabSz="457200" fontAlgn="auto">
              <a:lnSpc>
                <a:spcPct val="100000"/>
              </a:lnSpc>
              <a:spcBef>
                <a:spcPct val="0"/>
              </a:spcBef>
              <a:spcAft>
                <a:spcPts val="0"/>
              </a:spcAft>
              <a:buClrTx/>
              <a:buSzTx/>
              <a:buFontTx/>
              <a:buNone/>
              <a:tabLst/>
              <a:defRPr b="1" cap="all">
                <a:solidFill>
                  <a:srgbClr val="C2113A"/>
                </a:solidFill>
                <a:latin typeface="Gill Sans MT" panose="020B0502020104020203" pitchFamily="34" charset="0"/>
                <a:ea typeface="+mj-ea"/>
                <a:cs typeface="+mj-cs"/>
              </a:defRPr>
            </a:lvl1pPr>
          </a:lstStyle>
          <a:p>
            <a:r>
              <a:rPr lang="en-US" altLang="en-US" dirty="0"/>
              <a:t>QUESTIONS ET RÉPONSES / DISCUSSION </a:t>
            </a:r>
          </a:p>
        </p:txBody>
      </p:sp>
      <p:pic>
        <p:nvPicPr>
          <p:cNvPr id="8" name="Picture 7">
            <a:extLst>
              <a:ext uri="{FF2B5EF4-FFF2-40B4-BE49-F238E27FC236}">
                <a16:creationId xmlns:a16="http://schemas.microsoft.com/office/drawing/2014/main" id="{6DE43073-AA81-4715-9449-A15B049F0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72952" y="1929714"/>
            <a:ext cx="3998096" cy="2998572"/>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B5454D2-A28D-4D92-87F8-E5683FA16B6C}" type="slidenum">
              <a:rPr lang="fr-FR" sz="1200" smtClean="0">
                <a:latin typeface="Gill Sans" panose="020B0604020202020204"/>
              </a:rPr>
              <a:pPr algn="ctr"/>
              <a:t>38</a:t>
            </a:fld>
            <a:r>
              <a:rPr lang="fr-FR" sz="1200">
                <a:latin typeface="Gill Sans" panose="020B0604020202020204"/>
              </a:rPr>
              <a:t> / 39</a:t>
            </a:r>
          </a:p>
        </p:txBody>
      </p:sp>
    </p:spTree>
    <p:extLst>
      <p:ext uri="{BB962C8B-B14F-4D97-AF65-F5344CB8AC3E}">
        <p14:creationId xmlns:p14="http://schemas.microsoft.com/office/powerpoint/2010/main" val="191570976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a:extLst>
              <a:ext uri="{FF2B5EF4-FFF2-40B4-BE49-F238E27FC236}">
                <a16:creationId xmlns:a16="http://schemas.microsoft.com/office/drawing/2014/main" id="{4F6AB3E9-ED83-442C-B07C-FBF9BD72A848}"/>
              </a:ext>
            </a:extLst>
          </p:cNvPr>
          <p:cNvSpPr txBox="1">
            <a:spLocks/>
          </p:cNvSpPr>
          <p:nvPr/>
        </p:nvSpPr>
        <p:spPr>
          <a:xfrm>
            <a:off x="901700" y="2792413"/>
            <a:ext cx="7340600" cy="649287"/>
          </a:xfrm>
          <a:prstGeom prst="rect">
            <a:avLst/>
          </a:prstGeom>
        </p:spPr>
        <p:txBody>
          <a:bodyP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all" spc="0" normalizeH="0" baseline="0" noProof="0" dirty="0">
                <a:ln>
                  <a:noFill/>
                </a:ln>
                <a:solidFill>
                  <a:srgbClr val="FFFFFF"/>
                </a:solidFill>
                <a:effectLst/>
                <a:uLnTx/>
                <a:uFillTx/>
                <a:latin typeface="Gill Sans" panose="020B0604020202020204"/>
              </a:rPr>
              <a:t>merci</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B8F42A06-8A8E-4903-991E-91B629FB29BF}" type="slidenum">
              <a:rPr lang="fr-FR" sz="1200" smtClean="0">
                <a:latin typeface="Gill Sans" panose="020B0604020202020204"/>
              </a:rPr>
              <a:pPr algn="ctr"/>
              <a:t>39</a:t>
            </a:fld>
            <a:r>
              <a:rPr lang="fr-FR" sz="1200">
                <a:latin typeface="Gill Sans" panose="020B0604020202020204"/>
              </a:rPr>
              <a:t> / 39</a:t>
            </a:r>
          </a:p>
        </p:txBody>
      </p:sp>
    </p:spTree>
    <p:extLst>
      <p:ext uri="{BB962C8B-B14F-4D97-AF65-F5344CB8AC3E}">
        <p14:creationId xmlns:p14="http://schemas.microsoft.com/office/powerpoint/2010/main" val="55002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5" y="958849"/>
            <a:ext cx="8534400" cy="4673600"/>
          </a:xfrm>
          <a:solidFill>
            <a:srgbClr val="FFFFFF"/>
          </a:solidFill>
          <a:ln/>
        </p:spPr>
        <p:txBody>
          <a:bodyPr lIns="0" tIns="0" rIns="0" bIns="0"/>
          <a:lstStyle/>
          <a:p>
            <a:pPr algn="just" defTabSz="914377" eaLnBrk="1" fontAlgn="auto" hangingPunct="1">
              <a:lnSpc>
                <a:spcPts val="2000"/>
              </a:lnSpc>
              <a:spcBef>
                <a:spcPts val="1200"/>
              </a:spcBef>
              <a:spcAft>
                <a:spcPts val="1200"/>
              </a:spcAft>
              <a:buClr>
                <a:srgbClr val="4D8384"/>
              </a:buClr>
              <a:defRPr/>
            </a:pPr>
            <a:r>
              <a:rPr lang="en-US" altLang="en-US" sz="2000" dirty="0" err="1">
                <a:solidFill>
                  <a:srgbClr val="17375E"/>
                </a:solidFill>
                <a:latin typeface="Gill Sans" panose="020B0604020202020204"/>
              </a:rPr>
              <a:t>Regardons</a:t>
            </a:r>
            <a:r>
              <a:rPr lang="en-US" altLang="en-US" sz="2000" dirty="0">
                <a:solidFill>
                  <a:srgbClr val="17375E"/>
                </a:solidFill>
                <a:latin typeface="Gill Sans" panose="020B0604020202020204"/>
              </a:rPr>
              <a:t> </a:t>
            </a:r>
            <a:r>
              <a:rPr lang="en-US" altLang="en-US" sz="2000" dirty="0" err="1">
                <a:solidFill>
                  <a:srgbClr val="17375E"/>
                </a:solidFill>
                <a:latin typeface="Gill Sans" panose="020B0604020202020204"/>
                <a:hlinkClick r:id="rId4"/>
              </a:rPr>
              <a:t>cette</a:t>
            </a:r>
            <a:r>
              <a:rPr lang="en-US" altLang="en-US" sz="2000" dirty="0">
                <a:solidFill>
                  <a:srgbClr val="17375E"/>
                </a:solidFill>
                <a:latin typeface="Gill Sans" panose="020B0604020202020204"/>
                <a:hlinkClick r:id="rId4"/>
              </a:rPr>
              <a:t> </a:t>
            </a:r>
            <a:r>
              <a:rPr lang="en-US" altLang="en-US" sz="2000" dirty="0" err="1">
                <a:solidFill>
                  <a:srgbClr val="17375E"/>
                </a:solidFill>
                <a:latin typeface="Gill Sans" panose="020B0604020202020204"/>
                <a:hlinkClick r:id="rId4"/>
              </a:rPr>
              <a:t>vidéo</a:t>
            </a:r>
            <a:endParaRPr lang="en-US" altLang="en-US" sz="2000" dirty="0">
              <a:solidFill>
                <a:srgbClr val="17375E"/>
              </a:solidFill>
              <a:latin typeface="Gill Sans" panose="020B0604020202020204"/>
            </a:endParaRPr>
          </a:p>
          <a:p>
            <a:pPr algn="just" defTabSz="914377" eaLnBrk="1" fontAlgn="auto" hangingPunct="1">
              <a:lnSpc>
                <a:spcPts val="2000"/>
              </a:lnSpc>
              <a:spcBef>
                <a:spcPts val="1200"/>
              </a:spcBef>
              <a:spcAft>
                <a:spcPts val="1200"/>
              </a:spcAft>
              <a:buClr>
                <a:srgbClr val="4D8384"/>
              </a:buClr>
              <a:defRPr/>
            </a:pPr>
            <a:r>
              <a:rPr lang="en-US" altLang="en-US" sz="2000" dirty="0">
                <a:solidFill>
                  <a:srgbClr val="17375E"/>
                </a:solidFill>
                <a:latin typeface="Gill Sans" panose="020B0604020202020204"/>
              </a:rPr>
              <a:t>Et </a:t>
            </a:r>
            <a:r>
              <a:rPr lang="en-US" altLang="en-US" sz="2000" dirty="0" err="1">
                <a:solidFill>
                  <a:srgbClr val="17375E"/>
                </a:solidFill>
                <a:latin typeface="Gill Sans" panose="020B0604020202020204"/>
              </a:rPr>
              <a:t>ensuite</a:t>
            </a:r>
            <a:r>
              <a:rPr lang="en-US" altLang="en-US" sz="2000" dirty="0">
                <a:solidFill>
                  <a:srgbClr val="17375E"/>
                </a:solidFill>
                <a:latin typeface="Gill Sans" panose="020B0604020202020204"/>
              </a:rPr>
              <a:t> </a:t>
            </a:r>
            <a:r>
              <a:rPr lang="en-US" altLang="en-US" sz="2000" dirty="0" err="1">
                <a:solidFill>
                  <a:srgbClr val="17375E"/>
                </a:solidFill>
                <a:latin typeface="Gill Sans" panose="020B0604020202020204"/>
                <a:hlinkClick r:id="rId5"/>
              </a:rPr>
              <a:t>celle</a:t>
            </a:r>
            <a:r>
              <a:rPr lang="en-US" altLang="en-US" sz="2000" dirty="0">
                <a:solidFill>
                  <a:srgbClr val="17375E"/>
                </a:solidFill>
                <a:latin typeface="Gill Sans" panose="020B0604020202020204"/>
                <a:hlinkClick r:id="rId5"/>
              </a:rPr>
              <a:t>-ci</a:t>
            </a:r>
            <a:endParaRPr lang="en-US" altLang="en-US" sz="2000" dirty="0">
              <a:solidFill>
                <a:srgbClr val="17375E"/>
              </a:solidFill>
              <a:latin typeface="Gill Sans" panose="020B0604020202020204"/>
            </a:endParaRP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INTRODUCTION </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3500CF7-97B6-4491-A02A-0F996A206A92}" type="slidenum">
              <a:rPr lang="fr-FR" sz="1200" smtClean="0">
                <a:latin typeface="Gill Sans" panose="020B0604020202020204"/>
              </a:rPr>
              <a:pPr algn="ctr"/>
              <a:t>4</a:t>
            </a:fld>
            <a:r>
              <a:rPr lang="fr-FR" sz="1200">
                <a:latin typeface="Gill Sans" panose="020B0604020202020204"/>
              </a:rPr>
              <a:t> / 39</a:t>
            </a:r>
          </a:p>
        </p:txBody>
      </p:sp>
    </p:spTree>
    <p:extLst>
      <p:ext uri="{BB962C8B-B14F-4D97-AF65-F5344CB8AC3E}">
        <p14:creationId xmlns:p14="http://schemas.microsoft.com/office/powerpoint/2010/main" val="95984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5" y="958849"/>
            <a:ext cx="8534400" cy="4673600"/>
          </a:xfrm>
          <a:solidFill>
            <a:srgbClr val="FFFFFF"/>
          </a:solidFill>
          <a:ln/>
        </p:spPr>
        <p:txBody>
          <a:bodyPr lIns="0" tIns="0" rIns="0" bIns="0">
            <a:normAutofit/>
          </a:bodyPr>
          <a:lstStyle/>
          <a:p>
            <a:pPr algn="just" defTabSz="914377">
              <a:lnSpc>
                <a:spcPts val="2000"/>
              </a:lnSpc>
              <a:spcBef>
                <a:spcPts val="1200"/>
              </a:spcBef>
              <a:spcAft>
                <a:spcPts val="1200"/>
              </a:spcAft>
              <a:buClr>
                <a:srgbClr val="4D8384"/>
              </a:buClr>
              <a:defRPr/>
            </a:pPr>
            <a:r>
              <a:rPr lang="fr-FR" altLang="en-US" sz="2000" dirty="0">
                <a:solidFill>
                  <a:srgbClr val="17375E"/>
                </a:solidFill>
                <a:latin typeface="Gill Sans" panose="020B0604020202020204"/>
              </a:rPr>
              <a:t>Par deux, discutez des questions suivantes :</a:t>
            </a:r>
          </a:p>
          <a:p>
            <a:pPr marL="457200" indent="-457200" algn="just" defTabSz="914377">
              <a:lnSpc>
                <a:spcPts val="2000"/>
              </a:lnSpc>
              <a:spcBef>
                <a:spcPts val="1200"/>
              </a:spcBef>
              <a:spcAft>
                <a:spcPts val="1200"/>
              </a:spcAft>
              <a:buClr>
                <a:schemeClr val="accent1">
                  <a:lumMod val="50000"/>
                </a:schemeClr>
              </a:buClr>
              <a:buFont typeface="+mj-lt"/>
              <a:buAutoNum type="arabicPeriod"/>
              <a:defRPr/>
            </a:pPr>
            <a:r>
              <a:rPr lang="fr-FR" altLang="en-US" sz="2000" dirty="0">
                <a:solidFill>
                  <a:srgbClr val="17375E"/>
                </a:solidFill>
                <a:latin typeface="Gill Sans" panose="020B0604020202020204"/>
              </a:rPr>
              <a:t>Qu'avez-vous observé dans la vidéo ?</a:t>
            </a:r>
          </a:p>
          <a:p>
            <a:pPr marL="457200" indent="-457200" algn="just" defTabSz="914377">
              <a:lnSpc>
                <a:spcPts val="2000"/>
              </a:lnSpc>
              <a:spcBef>
                <a:spcPts val="1200"/>
              </a:spcBef>
              <a:spcAft>
                <a:spcPts val="1200"/>
              </a:spcAft>
              <a:buClr>
                <a:schemeClr val="accent1">
                  <a:lumMod val="50000"/>
                </a:schemeClr>
              </a:buClr>
              <a:buFont typeface="+mj-lt"/>
              <a:buAutoNum type="arabicPeriod"/>
              <a:defRPr/>
            </a:pPr>
            <a:r>
              <a:rPr lang="fr-FR" altLang="en-US" sz="2000" dirty="0">
                <a:solidFill>
                  <a:srgbClr val="17375E"/>
                </a:solidFill>
                <a:latin typeface="Gill Sans" panose="020B0604020202020204"/>
              </a:rPr>
              <a:t>Que diriez-vous de la musique qui a été utilisée ?</a:t>
            </a:r>
          </a:p>
          <a:p>
            <a:pPr marL="457200" indent="-457200" algn="just" defTabSz="914377">
              <a:lnSpc>
                <a:spcPts val="2000"/>
              </a:lnSpc>
              <a:spcBef>
                <a:spcPts val="1200"/>
              </a:spcBef>
              <a:spcAft>
                <a:spcPts val="1200"/>
              </a:spcAft>
              <a:buClr>
                <a:schemeClr val="accent1">
                  <a:lumMod val="50000"/>
                </a:schemeClr>
              </a:buClr>
              <a:buFont typeface="+mj-lt"/>
              <a:buAutoNum type="arabicPeriod"/>
              <a:defRPr/>
            </a:pPr>
            <a:r>
              <a:rPr lang="fr-FR" altLang="en-US" sz="2000" dirty="0">
                <a:solidFill>
                  <a:srgbClr val="17375E"/>
                </a:solidFill>
                <a:latin typeface="Gill Sans" panose="020B0604020202020204"/>
              </a:rPr>
              <a:t>Quoi d'autre pourriez-vous ajouter à une telle vidéo ?</a:t>
            </a:r>
          </a:p>
          <a:p>
            <a:pPr marL="457200" indent="-457200" algn="just" defTabSz="914377">
              <a:lnSpc>
                <a:spcPts val="2000"/>
              </a:lnSpc>
              <a:spcBef>
                <a:spcPts val="1200"/>
              </a:spcBef>
              <a:spcAft>
                <a:spcPts val="1200"/>
              </a:spcAft>
              <a:buClr>
                <a:schemeClr val="accent1">
                  <a:lumMod val="50000"/>
                </a:schemeClr>
              </a:buClr>
              <a:buFont typeface="+mj-lt"/>
              <a:buAutoNum type="arabicPeriod"/>
              <a:defRPr/>
            </a:pPr>
            <a:r>
              <a:rPr lang="fr-FR" altLang="en-US" sz="2000" dirty="0">
                <a:solidFill>
                  <a:srgbClr val="17375E"/>
                </a:solidFill>
                <a:latin typeface="Gill Sans" panose="020B0604020202020204"/>
              </a:rPr>
              <a:t>Quelles étaient les principales différences dans le message des vidéos ?</a:t>
            </a:r>
            <a:endParaRPr lang="en-US" altLang="en-US" sz="2000" dirty="0">
              <a:solidFill>
                <a:srgbClr val="17375E"/>
              </a:solidFill>
              <a:latin typeface="Gill Sans" panose="020B0604020202020204"/>
            </a:endParaRPr>
          </a:p>
          <a:p>
            <a:pPr marL="342891" indent="-342891" algn="just" defTabSz="914377" eaLnBrk="1" fontAlgn="auto" hangingPunct="1">
              <a:lnSpc>
                <a:spcPts val="2000"/>
              </a:lnSpc>
              <a:spcBef>
                <a:spcPts val="1200"/>
              </a:spcBef>
              <a:spcAft>
                <a:spcPts val="1200"/>
              </a:spcAft>
              <a:buClr>
                <a:srgbClr val="4D8384"/>
              </a:buClr>
              <a:buFont typeface="Arial" panose="020B0604020202020204" pitchFamily="34" charset="0"/>
              <a:buChar char="•"/>
              <a:defRPr/>
            </a:pPr>
            <a:endParaRPr lang="en-US" altLang="en-US" sz="2000" dirty="0">
              <a:solidFill>
                <a:srgbClr val="17375E"/>
              </a:solidFill>
              <a:latin typeface="Gill Sans" panose="020B0604020202020204"/>
            </a:endParaRP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DÉBRIEFING DE LA VIDÉO</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83D0C5BB-5E18-4DBB-A15A-703B04645A1D}" type="slidenum">
              <a:rPr lang="fr-FR" sz="1200" smtClean="0">
                <a:latin typeface="Gill Sans" panose="020B0604020202020204"/>
              </a:rPr>
              <a:pPr algn="ctr"/>
              <a:t>5</a:t>
            </a:fld>
            <a:r>
              <a:rPr lang="fr-FR" sz="1200">
                <a:latin typeface="Gill Sans" panose="020B0604020202020204"/>
              </a:rPr>
              <a:t> / 39</a:t>
            </a:r>
          </a:p>
        </p:txBody>
      </p:sp>
    </p:spTree>
    <p:extLst>
      <p:ext uri="{BB962C8B-B14F-4D97-AF65-F5344CB8AC3E}">
        <p14:creationId xmlns:p14="http://schemas.microsoft.com/office/powerpoint/2010/main" val="36841406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742949" y="1350820"/>
            <a:ext cx="7658100" cy="3574471"/>
          </a:xfrm>
        </p:spPr>
        <p:txBody>
          <a:bodyPr/>
          <a:lstStyle/>
          <a:p>
            <a:pPr algn="l" defTabSz="914377" eaLnBrk="1" fontAlgn="auto" hangingPunct="1">
              <a:lnSpc>
                <a:spcPct val="100000"/>
              </a:lnSpc>
              <a:spcBef>
                <a:spcPts val="0"/>
              </a:spcBef>
              <a:spcAft>
                <a:spcPts val="0"/>
              </a:spcAft>
              <a:buClr>
                <a:srgbClr val="4D8384"/>
              </a:buClr>
              <a:defRPr/>
            </a:pPr>
            <a:endParaRPr lang="fr-FR" altLang="en-US" sz="2400" dirty="0">
              <a:solidFill>
                <a:srgbClr val="075254"/>
              </a:solidFill>
            </a:endParaRPr>
          </a:p>
          <a:p>
            <a:pPr marL="342891" indent="-342891" algn="l" defTabSz="914377" eaLnBrk="1" fontAlgn="auto" hangingPunct="1">
              <a:lnSpc>
                <a:spcPct val="100000"/>
              </a:lnSpc>
              <a:spcBef>
                <a:spcPts val="0"/>
              </a:spcBef>
              <a:spcAft>
                <a:spcPts val="0"/>
              </a:spcAft>
              <a:buClr>
                <a:srgbClr val="4D8384"/>
              </a:buClr>
              <a:buFont typeface="Arial" panose="020B0604020202020204" pitchFamily="34" charset="0"/>
              <a:buChar char="•"/>
              <a:defRPr/>
            </a:pPr>
            <a:endParaRPr lang="fr-FR" altLang="en-US" sz="1948" dirty="0">
              <a:solidFill>
                <a:srgbClr val="075254"/>
              </a:solidFill>
            </a:endParaRPr>
          </a:p>
        </p:txBody>
      </p:sp>
      <p:sp>
        <p:nvSpPr>
          <p:cNvPr id="5" name="Rectangle 4"/>
          <p:cNvSpPr/>
          <p:nvPr/>
        </p:nvSpPr>
        <p:spPr>
          <a:xfrm>
            <a:off x="304800" y="266513"/>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VIDÉO : MESSAGE DE CLÔTURE</a:t>
            </a:r>
            <a:endParaRPr lang="en-US" b="1" cap="all" dirty="0">
              <a:solidFill>
                <a:srgbClr val="C2113A"/>
              </a:solidFill>
              <a:latin typeface="Gill Sans MT" panose="020B0502020104020203" pitchFamily="34" charset="0"/>
              <a:ea typeface="+mj-ea"/>
              <a:cs typeface="+mj-cs"/>
            </a:endParaRPr>
          </a:p>
        </p:txBody>
      </p:sp>
      <p:pic>
        <p:nvPicPr>
          <p:cNvPr id="3" name="Picture 2">
            <a:extLst>
              <a:ext uri="{FF2B5EF4-FFF2-40B4-BE49-F238E27FC236}">
                <a16:creationId xmlns:a16="http://schemas.microsoft.com/office/drawing/2014/main" id="{42F828C6-A0A9-4736-B9BB-566FAA9687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006" y="1350820"/>
            <a:ext cx="8071987" cy="3989141"/>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F67DB2E3-6C6D-4AEF-ACCE-617AE71899F5}" type="slidenum">
              <a:rPr lang="fr-FR" sz="1200" smtClean="0">
                <a:latin typeface="Gill Sans" panose="020B0604020202020204"/>
              </a:rPr>
              <a:pPr algn="ctr"/>
              <a:t>6</a:t>
            </a:fld>
            <a:r>
              <a:rPr lang="fr-FR" sz="1200">
                <a:latin typeface="Gill Sans" panose="020B0604020202020204"/>
              </a:rPr>
              <a:t> / 39</a:t>
            </a:r>
          </a:p>
        </p:txBody>
      </p:sp>
    </p:spTree>
    <p:extLst>
      <p:ext uri="{BB962C8B-B14F-4D97-AF65-F5344CB8AC3E}">
        <p14:creationId xmlns:p14="http://schemas.microsoft.com/office/powerpoint/2010/main" val="171046594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225" y="958849"/>
            <a:ext cx="8534400" cy="4673600"/>
          </a:xfrm>
          <a:solidFill>
            <a:srgbClr val="FFFFFF"/>
          </a:solidFill>
          <a:ln/>
        </p:spPr>
        <p:txBody>
          <a:bodyPr lIns="0" tIns="0" rIns="0" bIns="0">
            <a:noAutofit/>
          </a:bodyPr>
          <a:lstStyle/>
          <a:p>
            <a:pPr algn="just" defTabSz="914377">
              <a:lnSpc>
                <a:spcPts val="2000"/>
              </a:lnSpc>
              <a:spcBef>
                <a:spcPts val="1200"/>
              </a:spcBef>
              <a:spcAft>
                <a:spcPts val="1200"/>
              </a:spcAft>
              <a:buClr>
                <a:srgbClr val="4D8384"/>
              </a:buClr>
              <a:defRPr/>
            </a:pPr>
            <a:r>
              <a:rPr lang="fr-FR" altLang="en-US" sz="2000" b="1" dirty="0">
                <a:solidFill>
                  <a:srgbClr val="17375E"/>
                </a:solidFill>
                <a:latin typeface="Gill Sans" panose="020B0604020202020204"/>
              </a:rPr>
              <a:t>Partie 1</a:t>
            </a:r>
          </a:p>
          <a:p>
            <a:pPr marL="342900"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rPr>
              <a:t>Planification et publicité</a:t>
            </a:r>
          </a:p>
          <a:p>
            <a:pPr marL="342900"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rPr>
              <a:t>Mise en œuvre</a:t>
            </a:r>
          </a:p>
          <a:p>
            <a:pPr marL="342900"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rPr>
              <a:t>Suivi</a:t>
            </a:r>
          </a:p>
          <a:p>
            <a:pPr algn="just" defTabSz="914377">
              <a:lnSpc>
                <a:spcPts val="2000"/>
              </a:lnSpc>
              <a:spcBef>
                <a:spcPts val="1200"/>
              </a:spcBef>
              <a:spcAft>
                <a:spcPts val="1200"/>
              </a:spcAft>
              <a:buClr>
                <a:srgbClr val="4D8384"/>
              </a:buClr>
              <a:defRPr/>
            </a:pPr>
            <a:r>
              <a:rPr lang="fr-FR" altLang="en-US" sz="2000" b="1" dirty="0">
                <a:solidFill>
                  <a:srgbClr val="17375E"/>
                </a:solidFill>
                <a:latin typeface="Gill Sans" panose="020B0604020202020204"/>
              </a:rPr>
              <a:t>Partie 2 – Engagement et incitatifs pour :</a:t>
            </a:r>
          </a:p>
          <a:p>
            <a:pPr lvl="1"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cs typeface="ＭＳ Ｐゴシック" charset="0"/>
              </a:rPr>
              <a:t>Étudiants</a:t>
            </a:r>
          </a:p>
          <a:p>
            <a:pPr lvl="1"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cs typeface="ＭＳ Ｐゴシック" charset="0"/>
              </a:rPr>
              <a:t>Employeurs</a:t>
            </a:r>
          </a:p>
          <a:p>
            <a:pPr lvl="1" indent="-342900" algn="just" defTabSz="914377">
              <a:lnSpc>
                <a:spcPts val="2000"/>
              </a:lnSpc>
              <a:spcBef>
                <a:spcPts val="1200"/>
              </a:spcBef>
              <a:spcAft>
                <a:spcPts val="1200"/>
              </a:spcAft>
              <a:buClr>
                <a:schemeClr val="accent1">
                  <a:lumMod val="50000"/>
                </a:schemeClr>
              </a:buClr>
              <a:buFont typeface="Arial" panose="020B0604020202020204" pitchFamily="34" charset="0"/>
              <a:buChar char="•"/>
              <a:defRPr/>
            </a:pPr>
            <a:r>
              <a:rPr lang="fr-FR" altLang="en-US" sz="2000" dirty="0">
                <a:solidFill>
                  <a:srgbClr val="17375E"/>
                </a:solidFill>
                <a:latin typeface="Gill Sans" panose="020B0604020202020204"/>
                <a:cs typeface="ＭＳ Ｐゴシック" charset="0"/>
              </a:rPr>
              <a:t>Institutions hôtes</a:t>
            </a:r>
          </a:p>
          <a:p>
            <a:pPr indent="-85732" algn="just" defTabSz="914377">
              <a:lnSpc>
                <a:spcPts val="2000"/>
              </a:lnSpc>
              <a:spcBef>
                <a:spcPts val="1200"/>
              </a:spcBef>
              <a:spcAft>
                <a:spcPts val="1200"/>
              </a:spcAft>
              <a:buClr>
                <a:srgbClr val="4D8384"/>
              </a:buClr>
              <a:defRPr/>
            </a:pPr>
            <a:r>
              <a:rPr lang="en-US" altLang="en-US" sz="2000" b="1" dirty="0" err="1">
                <a:solidFill>
                  <a:srgbClr val="17375E"/>
                </a:solidFill>
                <a:latin typeface="Gill Sans" panose="020B0604020202020204"/>
              </a:rPr>
              <a:t>Partie</a:t>
            </a:r>
            <a:r>
              <a:rPr lang="en-US" altLang="en-US" sz="2000" b="1" dirty="0">
                <a:solidFill>
                  <a:srgbClr val="17375E"/>
                </a:solidFill>
                <a:latin typeface="Gill Sans" panose="020B0604020202020204"/>
              </a:rPr>
              <a:t> 3 – </a:t>
            </a:r>
            <a:r>
              <a:rPr lang="fr-CA" altLang="en-US" sz="2000" b="1" dirty="0">
                <a:solidFill>
                  <a:srgbClr val="17375E"/>
                </a:solidFill>
                <a:latin typeface="Gill Sans" panose="020B0604020202020204"/>
              </a:rPr>
              <a:t>Enquêtes de suivi pour les étudiants et les employeurs</a:t>
            </a:r>
            <a:endParaRPr lang="en-US" altLang="en-US" sz="2000" b="1" dirty="0">
              <a:solidFill>
                <a:srgbClr val="17375E"/>
              </a:solidFill>
              <a:latin typeface="Gill Sans" panose="020B0604020202020204"/>
            </a:endParaRPr>
          </a:p>
          <a:p>
            <a:pPr marL="600068" lvl="1" indent="-342900" algn="just" defTabSz="914377">
              <a:lnSpc>
                <a:spcPts val="2000"/>
              </a:lnSpc>
              <a:spcBef>
                <a:spcPts val="1200"/>
              </a:spcBef>
              <a:spcAft>
                <a:spcPts val="1200"/>
              </a:spcAft>
              <a:buClr>
                <a:srgbClr val="4D8384"/>
              </a:buClr>
              <a:buFont typeface="Arial" panose="020B0604020202020204" pitchFamily="34" charset="0"/>
              <a:buChar char="•"/>
              <a:defRPr/>
            </a:pPr>
            <a:endParaRPr lang="en-US" altLang="en-US" sz="2000" dirty="0">
              <a:solidFill>
                <a:srgbClr val="17375E"/>
              </a:solidFill>
              <a:latin typeface="Gill Sans" panose="020B0604020202020204"/>
            </a:endParaRPr>
          </a:p>
          <a:p>
            <a:pPr marL="342891" indent="-342891" algn="just" defTabSz="914377" eaLnBrk="1" fontAlgn="auto" hangingPunct="1">
              <a:lnSpc>
                <a:spcPts val="2000"/>
              </a:lnSpc>
              <a:spcBef>
                <a:spcPts val="1200"/>
              </a:spcBef>
              <a:spcAft>
                <a:spcPts val="1200"/>
              </a:spcAft>
              <a:buClr>
                <a:srgbClr val="4D8384"/>
              </a:buClr>
              <a:buFont typeface="Arial" panose="020B0604020202020204" pitchFamily="34" charset="0"/>
              <a:buChar char="•"/>
              <a:defRPr/>
            </a:pPr>
            <a:endParaRPr lang="en-US" altLang="en-US" sz="2000" dirty="0">
              <a:solidFill>
                <a:srgbClr val="17375E"/>
              </a:solidFill>
              <a:latin typeface="Gill Sans" panose="020B0604020202020204"/>
            </a:endParaRPr>
          </a:p>
          <a:p>
            <a:pPr marL="342891" indent="-342891" algn="just" defTabSz="914377" eaLnBrk="1" fontAlgn="auto" hangingPunct="1">
              <a:lnSpc>
                <a:spcPts val="2000"/>
              </a:lnSpc>
              <a:spcBef>
                <a:spcPts val="1200"/>
              </a:spcBef>
              <a:spcAft>
                <a:spcPts val="1200"/>
              </a:spcAft>
              <a:buClr>
                <a:srgbClr val="4D8384"/>
              </a:buClr>
              <a:buFont typeface="Arial" panose="020B0604020202020204" pitchFamily="34" charset="0"/>
              <a:buChar char="•"/>
              <a:defRPr/>
            </a:pPr>
            <a:endParaRPr lang="en-US" altLang="en-US" sz="2000" dirty="0">
              <a:solidFill>
                <a:srgbClr val="17375E"/>
              </a:solidFill>
              <a:latin typeface="Gill Sans" panose="020B0604020202020204"/>
            </a:endParaRPr>
          </a:p>
          <a:p>
            <a:pPr algn="just" defTabSz="914377" eaLnBrk="1" fontAlgn="auto" hangingPunct="1">
              <a:lnSpc>
                <a:spcPts val="2000"/>
              </a:lnSpc>
              <a:spcBef>
                <a:spcPts val="1200"/>
              </a:spcBef>
              <a:spcAft>
                <a:spcPts val="1200"/>
              </a:spcAft>
              <a:buClr>
                <a:srgbClr val="4D8384"/>
              </a:buClr>
              <a:defRPr/>
            </a:pPr>
            <a:endParaRPr lang="en-US" altLang="en-US" sz="2000" dirty="0">
              <a:solidFill>
                <a:srgbClr val="17375E"/>
              </a:solidFill>
              <a:latin typeface="Gill Sans" panose="020B0604020202020204"/>
            </a:endParaRPr>
          </a:p>
          <a:p>
            <a:pPr marL="342891" indent="-342891" algn="just" defTabSz="914377" eaLnBrk="1" fontAlgn="auto" hangingPunct="1">
              <a:lnSpc>
                <a:spcPts val="2000"/>
              </a:lnSpc>
              <a:spcBef>
                <a:spcPts val="1200"/>
              </a:spcBef>
              <a:spcAft>
                <a:spcPts val="1200"/>
              </a:spcAft>
              <a:buClr>
                <a:srgbClr val="4D8384"/>
              </a:buClr>
              <a:buFont typeface="Arial" panose="020B0604020202020204" pitchFamily="34" charset="0"/>
              <a:buChar char="•"/>
              <a:defRPr/>
            </a:pPr>
            <a:endParaRPr lang="en-US" altLang="en-US" sz="2000" dirty="0">
              <a:solidFill>
                <a:srgbClr val="17375E"/>
              </a:solidFill>
              <a:latin typeface="Gill Sans" panose="020B0604020202020204"/>
            </a:endParaRPr>
          </a:p>
        </p:txBody>
      </p:sp>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fr-FR" b="1" cap="all">
                <a:solidFill>
                  <a:srgbClr val="C2113A"/>
                </a:solidFill>
                <a:latin typeface="Gill Sans MT" panose="020B0502020104020203" pitchFamily="34" charset="0"/>
                <a:ea typeface="+mj-ea"/>
                <a:cs typeface="+mj-cs"/>
              </a:rPr>
              <a:t>SE PRÉPARER POUR LES SALONS DE L’EMPLOI : MEILLEURES PRATIQUES</a:t>
            </a:r>
            <a:endParaRPr lang="en-US" b="1" cap="all" dirty="0">
              <a:solidFill>
                <a:srgbClr val="C2113A"/>
              </a:solidFill>
              <a:latin typeface="Gill Sans MT" panose="020B0502020104020203" pitchFamily="34" charset="0"/>
              <a:ea typeface="+mj-ea"/>
              <a:cs typeface="+mj-cs"/>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06F94DC-F19E-4F40-8063-1AEC980D43A3}" type="slidenum">
              <a:rPr lang="fr-FR" sz="1200" smtClean="0">
                <a:latin typeface="Gill Sans" panose="020B0604020202020204"/>
              </a:rPr>
              <a:pPr algn="ctr"/>
              <a:t>7</a:t>
            </a:fld>
            <a:r>
              <a:rPr lang="fr-FR" sz="1200">
                <a:latin typeface="Gill Sans" panose="020B0604020202020204"/>
              </a:rPr>
              <a:t> / 39</a:t>
            </a:r>
          </a:p>
        </p:txBody>
      </p:sp>
    </p:spTree>
    <p:extLst>
      <p:ext uri="{BB962C8B-B14F-4D97-AF65-F5344CB8AC3E}">
        <p14:creationId xmlns:p14="http://schemas.microsoft.com/office/powerpoint/2010/main" val="33116569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PLANIFICATION ET PUBLICITÉ</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23642C5A-993A-466A-A85D-FFBCA740D008}"/>
              </a:ext>
            </a:extLst>
          </p:cNvPr>
          <p:cNvSpPr txBox="1"/>
          <p:nvPr/>
        </p:nvSpPr>
        <p:spPr>
          <a:xfrm>
            <a:off x="304224" y="958850"/>
            <a:ext cx="8534400" cy="466794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a:solidFill>
                  <a:srgbClr val="17375E"/>
                </a:solidFill>
                <a:latin typeface="Gill Sans" panose="020B0604020202020204"/>
              </a:rPr>
              <a:t>Rendez le salon excitant, amusant : faites en quelque chose auquel les étudiants voudront assister !</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Utilisation de ballons, bannières, musique douce</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Banderoles dans des endroits visibles sur le campus avant le salon</a:t>
            </a:r>
          </a:p>
          <a:p>
            <a:pPr marL="285750" lvl="1"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Campagne des réseaux sociaux</a:t>
            </a:r>
          </a:p>
          <a:p>
            <a:pPr algn="just">
              <a:lnSpc>
                <a:spcPts val="2000"/>
              </a:lnSpc>
              <a:spcBef>
                <a:spcPts val="1200"/>
              </a:spcBef>
              <a:spcAft>
                <a:spcPts val="1200"/>
              </a:spcAft>
            </a:pPr>
            <a:r>
              <a:rPr lang="fr-FR" sz="2000" dirty="0">
                <a:solidFill>
                  <a:srgbClr val="17375E"/>
                </a:solidFill>
                <a:latin typeface="Gill Sans" panose="020B0604020202020204"/>
              </a:rPr>
              <a:t>Au fur et à mesure que votre établissement organise des salons de l'emploi, essayez de garder un horaire semblable au fil des ans afin d’habituer les employeurs et d’installer une récurrence. Par exemple, le premier vendredi d'avril</a:t>
            </a:r>
            <a:endParaRPr lang="en-US" sz="2000" dirty="0">
              <a:solidFill>
                <a:srgbClr val="17375E"/>
              </a:solidFill>
              <a:latin typeface="Gill Sans" panose="020B0604020202020204"/>
            </a:endParaRPr>
          </a:p>
          <a:p>
            <a:pPr marL="285750" lvl="1" indent="-285750" algn="just">
              <a:lnSpc>
                <a:spcPts val="2000"/>
              </a:lnSpc>
              <a:spcBef>
                <a:spcPts val="1200"/>
              </a:spcBef>
              <a:spcAft>
                <a:spcPts val="1200"/>
              </a:spcAft>
              <a:buFont typeface="Arial" panose="020B0604020202020204" pitchFamily="34" charset="0"/>
              <a:buChar char="•"/>
            </a:pPr>
            <a:r>
              <a:rPr lang="en-US" sz="2000" dirty="0">
                <a:solidFill>
                  <a:srgbClr val="17375E"/>
                </a:solidFill>
                <a:latin typeface="Gill Sans" panose="020B0604020202020204"/>
              </a:rPr>
              <a:t>Attention aux </a:t>
            </a:r>
            <a:r>
              <a:rPr lang="en-US" sz="2000" dirty="0" err="1">
                <a:solidFill>
                  <a:srgbClr val="17375E"/>
                </a:solidFill>
                <a:latin typeface="Gill Sans" panose="020B0604020202020204"/>
              </a:rPr>
              <a:t>périodes</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d’examens</a:t>
            </a:r>
            <a:r>
              <a:rPr lang="en-US" sz="2000" dirty="0">
                <a:solidFill>
                  <a:srgbClr val="17375E"/>
                </a:solidFill>
                <a:latin typeface="Gill Sans" panose="020B0604020202020204"/>
              </a:rPr>
              <a:t> et </a:t>
            </a:r>
            <a:r>
              <a:rPr lang="en-US" sz="2000" dirty="0" err="1">
                <a:solidFill>
                  <a:srgbClr val="17375E"/>
                </a:solidFill>
                <a:latin typeface="Gill Sans" panose="020B0604020202020204"/>
              </a:rPr>
              <a:t>autres</a:t>
            </a:r>
            <a:r>
              <a:rPr lang="en-US" sz="2000" dirty="0">
                <a:solidFill>
                  <a:srgbClr val="17375E"/>
                </a:solidFill>
                <a:latin typeface="Gill Sans" panose="020B0604020202020204"/>
              </a:rPr>
              <a:t> salons de </a:t>
            </a:r>
            <a:r>
              <a:rPr lang="en-US" sz="2000" dirty="0" err="1">
                <a:solidFill>
                  <a:srgbClr val="17375E"/>
                </a:solidFill>
                <a:latin typeface="Gill Sans" panose="020B0604020202020204"/>
              </a:rPr>
              <a:t>l’emploi</a:t>
            </a:r>
            <a:endParaRPr lang="en-US" sz="2000" dirty="0">
              <a:solidFill>
                <a:srgbClr val="17375E"/>
              </a:solidFill>
              <a:latin typeface="Gill Sans" panose="020B0604020202020204"/>
            </a:endParaRPr>
          </a:p>
          <a:p>
            <a:pPr marL="742950" lvl="1" indent="-285750" algn="just">
              <a:lnSpc>
                <a:spcPts val="2000"/>
              </a:lnSpc>
              <a:spcBef>
                <a:spcPts val="1200"/>
              </a:spcBef>
              <a:spcAft>
                <a:spcPts val="1200"/>
              </a:spcAft>
              <a:buFont typeface="Arial" panose="020B0604020202020204" pitchFamily="34" charset="0"/>
              <a:buChar char="•"/>
            </a:pPr>
            <a:endParaRPr lang="en-US" sz="2000"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F988E474-8EBF-4FD3-8474-8B412C5DE0DF}" type="slidenum">
              <a:rPr lang="fr-FR" sz="1200" smtClean="0">
                <a:latin typeface="Gill Sans" panose="020B0604020202020204"/>
              </a:rPr>
              <a:pPr algn="ctr"/>
              <a:t>8</a:t>
            </a:fld>
            <a:r>
              <a:rPr lang="fr-FR" sz="1200">
                <a:latin typeface="Gill Sans" panose="020B0604020202020204"/>
              </a:rPr>
              <a:t> / 39</a:t>
            </a:r>
          </a:p>
        </p:txBody>
      </p:sp>
    </p:spTree>
    <p:extLst>
      <p:ext uri="{BB962C8B-B14F-4D97-AF65-F5344CB8AC3E}">
        <p14:creationId xmlns:p14="http://schemas.microsoft.com/office/powerpoint/2010/main" val="119652670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4800" y="266514"/>
            <a:ext cx="8534400" cy="692337"/>
          </a:xfrm>
          <a:prstGeom prst="rect">
            <a:avLst/>
          </a:prstGeom>
        </p:spPr>
        <p:txBody>
          <a:bodyPr lIns="0" tIns="0" rIns="0" bIns="0"/>
          <a:lstStyle/>
          <a:p>
            <a:pPr defTabSz="457200">
              <a:spcBef>
                <a:spcPct val="0"/>
              </a:spcBef>
            </a:pPr>
            <a:r>
              <a:rPr lang="en-US" b="1" cap="all">
                <a:solidFill>
                  <a:srgbClr val="C2113A"/>
                </a:solidFill>
                <a:latin typeface="Gill Sans MT" panose="020B0502020104020203" pitchFamily="34" charset="0"/>
                <a:ea typeface="+mj-ea"/>
                <a:cs typeface="+mj-cs"/>
              </a:rPr>
              <a:t>PLANIFICATION ET PUBLICITÉ</a:t>
            </a:r>
            <a:endParaRPr lang="en-US" b="1" cap="all" dirty="0">
              <a:solidFill>
                <a:srgbClr val="C2113A"/>
              </a:solidFill>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23642C5A-993A-466A-A85D-FFBCA740D008}"/>
              </a:ext>
            </a:extLst>
          </p:cNvPr>
          <p:cNvSpPr txBox="1"/>
          <p:nvPr/>
        </p:nvSpPr>
        <p:spPr>
          <a:xfrm>
            <a:off x="304224" y="958849"/>
            <a:ext cx="8534400" cy="251350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en-US" sz="2000" dirty="0" err="1">
                <a:solidFill>
                  <a:srgbClr val="17375E"/>
                </a:solidFill>
                <a:latin typeface="Gill Sans" panose="020B0604020202020204"/>
              </a:rPr>
              <a:t>Campagnes</a:t>
            </a:r>
            <a:r>
              <a:rPr lang="en-US" sz="2000" dirty="0">
                <a:solidFill>
                  <a:srgbClr val="17375E"/>
                </a:solidFill>
                <a:latin typeface="Gill Sans" panose="020B0604020202020204"/>
              </a:rPr>
              <a:t> des </a:t>
            </a:r>
            <a:r>
              <a:rPr lang="en-US" sz="2000" dirty="0" err="1">
                <a:solidFill>
                  <a:srgbClr val="17375E"/>
                </a:solidFill>
                <a:latin typeface="Gill Sans" panose="020B0604020202020204"/>
              </a:rPr>
              <a:t>réseaux</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sociaux</a:t>
            </a:r>
            <a:endParaRPr lang="en-US" sz="2000" dirty="0">
              <a:solidFill>
                <a:srgbClr val="17375E"/>
              </a:solidFill>
              <a:latin typeface="Gill Sans" panose="020B0604020202020204"/>
            </a:endParaRPr>
          </a:p>
          <a:p>
            <a:pPr marL="742950" lvl="1" indent="-285750" algn="just">
              <a:lnSpc>
                <a:spcPts val="2000"/>
              </a:lnSpc>
              <a:spcBef>
                <a:spcPts val="1200"/>
              </a:spcBef>
              <a:spcAft>
                <a:spcPts val="1200"/>
              </a:spcAft>
              <a:buFont typeface="Arial" panose="020B0604020202020204" pitchFamily="34" charset="0"/>
              <a:buChar char="•"/>
            </a:pPr>
            <a:r>
              <a:rPr lang="en-US" sz="2000" dirty="0">
                <a:solidFill>
                  <a:srgbClr val="17375E"/>
                </a:solidFill>
                <a:latin typeface="Gill Sans" panose="020B0604020202020204"/>
              </a:rPr>
              <a:t>LinkedIn</a:t>
            </a:r>
          </a:p>
          <a:p>
            <a:pPr marL="742950" lvl="1" indent="-285750" algn="just">
              <a:lnSpc>
                <a:spcPts val="2000"/>
              </a:lnSpc>
              <a:spcBef>
                <a:spcPts val="1200"/>
              </a:spcBef>
              <a:spcAft>
                <a:spcPts val="1200"/>
              </a:spcAft>
              <a:buFont typeface="Arial" panose="020B0604020202020204" pitchFamily="34" charset="0"/>
              <a:buChar char="•"/>
            </a:pPr>
            <a:r>
              <a:rPr lang="en-US" sz="2000" dirty="0">
                <a:solidFill>
                  <a:srgbClr val="17375E"/>
                </a:solidFill>
                <a:latin typeface="Gill Sans" panose="020B0604020202020204"/>
              </a:rPr>
              <a:t>Facebook</a:t>
            </a:r>
          </a:p>
          <a:p>
            <a:pPr marL="742950" lvl="1" indent="-285750" algn="just">
              <a:lnSpc>
                <a:spcPts val="2000"/>
              </a:lnSpc>
              <a:spcBef>
                <a:spcPts val="1200"/>
              </a:spcBef>
              <a:spcAft>
                <a:spcPts val="1200"/>
              </a:spcAft>
              <a:buFont typeface="Arial" panose="020B0604020202020204" pitchFamily="34" charset="0"/>
              <a:buChar char="•"/>
            </a:pPr>
            <a:r>
              <a:rPr lang="en-US" sz="2000" dirty="0" err="1">
                <a:solidFill>
                  <a:srgbClr val="17375E"/>
                </a:solidFill>
                <a:latin typeface="Gill Sans" panose="020B0604020202020204"/>
              </a:rPr>
              <a:t>Quelles</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autres</a:t>
            </a:r>
            <a:r>
              <a:rPr lang="en-US" sz="2000" dirty="0">
                <a:solidFill>
                  <a:srgbClr val="17375E"/>
                </a:solidFill>
                <a:latin typeface="Gill Sans" panose="020B0604020202020204"/>
              </a:rPr>
              <a:t> </a:t>
            </a:r>
            <a:r>
              <a:rPr lang="en-US" sz="2000" dirty="0" err="1">
                <a:solidFill>
                  <a:srgbClr val="17375E"/>
                </a:solidFill>
                <a:latin typeface="Gill Sans" panose="020B0604020202020204"/>
              </a:rPr>
              <a:t>plateformes</a:t>
            </a:r>
            <a:r>
              <a:rPr lang="en-US" sz="2000" dirty="0">
                <a:solidFill>
                  <a:srgbClr val="17375E"/>
                </a:solidFill>
                <a:latin typeface="Gill Sans" panose="020B0604020202020204"/>
              </a:rPr>
              <a:t>?</a:t>
            </a:r>
          </a:p>
          <a:p>
            <a:pPr marL="742950" lvl="1" indent="-285750" algn="just">
              <a:lnSpc>
                <a:spcPts val="2000"/>
              </a:lnSpc>
              <a:spcBef>
                <a:spcPts val="1200"/>
              </a:spcBef>
              <a:spcAft>
                <a:spcPts val="1200"/>
              </a:spcAft>
              <a:buFont typeface="Arial" panose="020B0604020202020204" pitchFamily="34" charset="0"/>
              <a:buChar char="•"/>
            </a:pPr>
            <a:endParaRPr lang="en-US" sz="2000" dirty="0">
              <a:solidFill>
                <a:srgbClr val="17375E"/>
              </a:solidFill>
              <a:latin typeface="Gill Sans" panose="020B0604020202020204"/>
            </a:endParaRPr>
          </a:p>
        </p:txBody>
      </p:sp>
      <p:pic>
        <p:nvPicPr>
          <p:cNvPr id="7" name="Picture 6">
            <a:extLst>
              <a:ext uri="{FF2B5EF4-FFF2-40B4-BE49-F238E27FC236}">
                <a16:creationId xmlns:a16="http://schemas.microsoft.com/office/drawing/2014/main" id="{2C4886B1-4385-423D-845C-F1BA162BD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372" y="3316493"/>
            <a:ext cx="5635256" cy="2176610"/>
          </a:xfrm>
          <a:prstGeom prst="rect">
            <a:avLst/>
          </a:prstGeom>
        </p:spPr>
      </p:pic>
      <p:sp>
        <p:nvSpPr>
          <p:cNvPr id="8" name="TextBox 7">
            <a:extLst>
              <a:ext uri="{FF2B5EF4-FFF2-40B4-BE49-F238E27FC236}">
                <a16:creationId xmlns:a16="http://schemas.microsoft.com/office/drawing/2014/main" id="{19CA7C8D-771A-4209-BA4C-EF8D66DEA5BB}"/>
              </a:ext>
            </a:extLst>
          </p:cNvPr>
          <p:cNvSpPr txBox="1"/>
          <p:nvPr/>
        </p:nvSpPr>
        <p:spPr>
          <a:xfrm>
            <a:off x="2413591" y="6262577"/>
            <a:ext cx="4954772" cy="307777"/>
          </a:xfrm>
          <a:prstGeom prst="rect">
            <a:avLst/>
          </a:prstGeom>
          <a:noFill/>
        </p:spPr>
        <p:txBody>
          <a:bodyPr wrap="square" rtlCol="0">
            <a:spAutoFit/>
          </a:bodyPr>
          <a:lstStyle/>
          <a:p>
            <a:r>
              <a:rPr lang="en-US" sz="1400" dirty="0"/>
              <a:t>Tweet Source: https://twitter.com/appcareercenter</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9BBBACF7-1DCF-489E-9CBC-458F46FC52E9}" type="slidenum">
              <a:rPr lang="fr-FR" sz="1200" smtClean="0">
                <a:latin typeface="Gill Sans" panose="020B0604020202020204"/>
              </a:rPr>
              <a:pPr algn="ctr"/>
              <a:t>9</a:t>
            </a:fld>
            <a:r>
              <a:rPr lang="fr-FR" sz="1200">
                <a:latin typeface="Gill Sans" panose="020B0604020202020204"/>
              </a:rPr>
              <a:t> / 39</a:t>
            </a:r>
          </a:p>
        </p:txBody>
      </p:sp>
    </p:spTree>
    <p:extLst>
      <p:ext uri="{BB962C8B-B14F-4D97-AF65-F5344CB8AC3E}">
        <p14:creationId xmlns:p14="http://schemas.microsoft.com/office/powerpoint/2010/main" val="38783884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fontScale="92500" lnSpcReduction="20000"/>
      </a:bodyPr>
      <a:lstStyle>
        <a:defPPr>
          <a:defRPr dirty="0" smtClean="0"/>
        </a:defPPr>
      </a:lstStyle>
    </a:txDef>
  </a:objectDefaults>
  <a:extraClrSchemeLst/>
</a:theme>
</file>

<file path=ppt/theme/theme3.xml><?xml version="1.0" encoding="utf-8"?>
<a:theme xmlns:a="http://schemas.openxmlformats.org/drawingml/2006/main" name="1_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19123</TotalTime>
  <Words>2162</Words>
  <Application>Microsoft Office PowerPoint</Application>
  <PresentationFormat>On-screen Show (4:3)</PresentationFormat>
  <Paragraphs>314</Paragraphs>
  <Slides>39</Slides>
  <Notes>38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39</vt:i4>
      </vt:variant>
    </vt:vector>
  </HeadingPairs>
  <TitlesOfParts>
    <vt:vector size="48" baseType="lpstr">
      <vt:lpstr>Arial</vt:lpstr>
      <vt:lpstr>Calibri</vt:lpstr>
      <vt:lpstr>Gill Sans</vt:lpstr>
      <vt:lpstr>Gill Sans MT</vt:lpstr>
      <vt:lpstr>Content empty</vt:lpstr>
      <vt:lpstr>Thème Office</vt:lpstr>
      <vt:lpstr>1_Content empty</vt:lpstr>
      <vt:lpstr>Back cover</vt:lpstr>
      <vt:lpstr>2_Content empty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Ward</dc:creator>
  <cp:lastModifiedBy>Saad EL MALKI</cp:lastModifiedBy>
  <cp:revision>374</cp:revision>
  <cp:lastPrinted>2018-07-14T20:11:15Z</cp:lastPrinted>
  <dcterms:created xsi:type="dcterms:W3CDTF">2017-07-18T17:46:30Z</dcterms:created>
  <dcterms:modified xsi:type="dcterms:W3CDTF">2019-06-23T20:45:34Z</dcterms:modified>
</cp:coreProperties>
</file>